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eg hamilton" initials="gh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25" autoAdjust="0"/>
    <p:restoredTop sz="94660"/>
  </p:normalViewPr>
  <p:slideViewPr>
    <p:cSldViewPr snapToGrid="0">
      <p:cViewPr>
        <p:scale>
          <a:sx n="87" d="100"/>
          <a:sy n="87" d="100"/>
        </p:scale>
        <p:origin x="-264" y="-5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-2700" y="-11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81A1C6-0C3F-422D-A575-FBFC1CE2A2B1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09F954E-C6E8-4A8A-B5FC-D4BC83FC39DD}">
      <dgm:prSet phldrT="[Text]" custT="1"/>
      <dgm:spPr/>
      <dgm:t>
        <a:bodyPr/>
        <a:lstStyle/>
        <a:p>
          <a:r>
            <a:rPr lang="en-US" sz="1500" b="1" dirty="0" smtClean="0"/>
            <a:t>District Consults w/stakeholders and prepares Preliminary Plans</a:t>
          </a:r>
          <a:endParaRPr lang="en-US" sz="1500" b="1" dirty="0"/>
        </a:p>
      </dgm:t>
    </dgm:pt>
    <dgm:pt modelId="{588733E4-B503-4FE0-8FEB-D244B779ECAE}" type="parTrans" cxnId="{3E1CEE89-45C9-40B6-8FF4-E8BC81C95E5C}">
      <dgm:prSet/>
      <dgm:spPr/>
      <dgm:t>
        <a:bodyPr/>
        <a:lstStyle/>
        <a:p>
          <a:endParaRPr lang="en-US"/>
        </a:p>
      </dgm:t>
    </dgm:pt>
    <dgm:pt modelId="{FFE73236-F6EC-47E2-AFE1-2BD55A863EB0}" type="sibTrans" cxnId="{3E1CEE89-45C9-40B6-8FF4-E8BC81C95E5C}">
      <dgm:prSet/>
      <dgm:spPr/>
      <dgm:t>
        <a:bodyPr/>
        <a:lstStyle/>
        <a:p>
          <a:endParaRPr lang="en-US"/>
        </a:p>
      </dgm:t>
    </dgm:pt>
    <dgm:pt modelId="{826A40C5-D01D-4975-BFCC-FBF00670A415}">
      <dgm:prSet phldrT="[Text]" custT="1"/>
      <dgm:spPr/>
      <dgm:t>
        <a:bodyPr/>
        <a:lstStyle/>
        <a:p>
          <a:r>
            <a:rPr lang="en-US" sz="1400" b="1" dirty="0" smtClean="0"/>
            <a:t>Preliminary Investment Plan prepared</a:t>
          </a:r>
          <a:endParaRPr lang="en-US" sz="1400" b="1" dirty="0"/>
        </a:p>
      </dgm:t>
    </dgm:pt>
    <dgm:pt modelId="{3F0878DC-9D67-46B9-A8B9-B6DFA6838907}" type="parTrans" cxnId="{28A846E3-5D0C-4D6E-8BB3-945ADCE4649E}">
      <dgm:prSet/>
      <dgm:spPr/>
      <dgm:t>
        <a:bodyPr/>
        <a:lstStyle/>
        <a:p>
          <a:endParaRPr lang="en-US"/>
        </a:p>
      </dgm:t>
    </dgm:pt>
    <dgm:pt modelId="{2D62FA5B-E8C4-402F-A3D1-AF5433E8FA52}" type="sibTrans" cxnId="{28A846E3-5D0C-4D6E-8BB3-945ADCE4649E}">
      <dgm:prSet/>
      <dgm:spPr/>
      <dgm:t>
        <a:bodyPr/>
        <a:lstStyle/>
        <a:p>
          <a:endParaRPr lang="en-US"/>
        </a:p>
      </dgm:t>
    </dgm:pt>
    <dgm:pt modelId="{0B354B19-A25E-406A-8565-4F49553B21CD}">
      <dgm:prSet phldrT="[Text]" custT="1"/>
      <dgm:spPr/>
      <dgm:t>
        <a:bodyPr/>
        <a:lstStyle/>
        <a:p>
          <a:r>
            <a:rPr lang="en-US" sz="1400" b="1" dirty="0" smtClean="0"/>
            <a:t>District posts Preliminary Plan on website for 30 days</a:t>
          </a:r>
          <a:endParaRPr lang="en-US" sz="1400" b="1" dirty="0"/>
        </a:p>
      </dgm:t>
    </dgm:pt>
    <dgm:pt modelId="{9C13ECB1-A04A-4336-9127-21632824DC71}" type="parTrans" cxnId="{8F19EBD4-628F-4576-8C9D-1DEF6303B1F9}">
      <dgm:prSet/>
      <dgm:spPr/>
      <dgm:t>
        <a:bodyPr/>
        <a:lstStyle/>
        <a:p>
          <a:endParaRPr lang="en-US"/>
        </a:p>
      </dgm:t>
    </dgm:pt>
    <dgm:pt modelId="{7EACE012-D196-445E-A222-D063CEE0349E}" type="sibTrans" cxnId="{8F19EBD4-628F-4576-8C9D-1DEF6303B1F9}">
      <dgm:prSet/>
      <dgm:spPr/>
      <dgm:t>
        <a:bodyPr/>
        <a:lstStyle/>
        <a:p>
          <a:endParaRPr lang="en-US"/>
        </a:p>
      </dgm:t>
    </dgm:pt>
    <dgm:pt modelId="{C8E93030-1278-4BED-9225-1FD30D0A555B}">
      <dgm:prSet phldrT="[Text]"/>
      <dgm:spPr/>
      <dgm:t>
        <a:bodyPr/>
        <a:lstStyle/>
        <a:p>
          <a:r>
            <a:rPr lang="en-US" b="1" dirty="0" smtClean="0"/>
            <a:t>Public Notice and Hearing</a:t>
          </a:r>
          <a:endParaRPr lang="en-US" b="1" dirty="0"/>
        </a:p>
      </dgm:t>
    </dgm:pt>
    <dgm:pt modelId="{E4CB6A19-96A1-4D5B-946F-581928E7A782}" type="parTrans" cxnId="{A68E1AF7-EBB5-487D-9D8A-AA300BCD9929}">
      <dgm:prSet/>
      <dgm:spPr/>
      <dgm:t>
        <a:bodyPr/>
        <a:lstStyle/>
        <a:p>
          <a:endParaRPr lang="en-US"/>
        </a:p>
      </dgm:t>
    </dgm:pt>
    <dgm:pt modelId="{9969B397-EFD8-431C-9650-40788EFB45A6}" type="sibTrans" cxnId="{A68E1AF7-EBB5-487D-9D8A-AA300BCD9929}">
      <dgm:prSet/>
      <dgm:spPr/>
      <dgm:t>
        <a:bodyPr/>
        <a:lstStyle/>
        <a:p>
          <a:endParaRPr lang="en-US"/>
        </a:p>
      </dgm:t>
    </dgm:pt>
    <dgm:pt modelId="{D0035C16-C9F9-4872-925E-E7928696BA6D}">
      <dgm:prSet phldrT="[Text]"/>
      <dgm:spPr/>
      <dgm:t>
        <a:bodyPr/>
        <a:lstStyle/>
        <a:p>
          <a:r>
            <a:rPr lang="en-US" b="1" dirty="0" smtClean="0"/>
            <a:t>District Submits Final Plan</a:t>
          </a:r>
          <a:endParaRPr lang="en-US" b="1" dirty="0"/>
        </a:p>
      </dgm:t>
    </dgm:pt>
    <dgm:pt modelId="{654A9F0C-34E1-4AFE-946C-3A881C392F8A}" type="parTrans" cxnId="{B0D65B7D-D069-490D-BF8C-B983D99BCA3C}">
      <dgm:prSet/>
      <dgm:spPr/>
      <dgm:t>
        <a:bodyPr/>
        <a:lstStyle/>
        <a:p>
          <a:endParaRPr lang="en-US"/>
        </a:p>
      </dgm:t>
    </dgm:pt>
    <dgm:pt modelId="{142AA380-48A6-4BBC-845D-E8B4256B2BB3}" type="sibTrans" cxnId="{B0D65B7D-D069-490D-BF8C-B983D99BCA3C}">
      <dgm:prSet/>
      <dgm:spPr/>
      <dgm:t>
        <a:bodyPr/>
        <a:lstStyle/>
        <a:p>
          <a:endParaRPr lang="en-US"/>
        </a:p>
      </dgm:t>
    </dgm:pt>
    <dgm:pt modelId="{C63171DF-F33F-4AEE-B5E3-E67F3B15BF28}">
      <dgm:prSet/>
      <dgm:spPr/>
      <dgm:t>
        <a:bodyPr/>
        <a:lstStyle/>
        <a:p>
          <a:r>
            <a:rPr lang="en-US" b="1" dirty="0" smtClean="0"/>
            <a:t>Investment Plan </a:t>
          </a:r>
        </a:p>
        <a:p>
          <a:r>
            <a:rPr lang="en-US" b="1" dirty="0" smtClean="0"/>
            <a:t>BOE Approved</a:t>
          </a:r>
          <a:endParaRPr lang="en-US" b="1" dirty="0"/>
        </a:p>
      </dgm:t>
    </dgm:pt>
    <dgm:pt modelId="{69A8C249-F588-4F5A-A1FE-3D3A78E0AD89}" type="parTrans" cxnId="{56878527-CC58-422F-BA9A-97DA59F5AB74}">
      <dgm:prSet/>
      <dgm:spPr/>
      <dgm:t>
        <a:bodyPr/>
        <a:lstStyle/>
        <a:p>
          <a:endParaRPr lang="en-US"/>
        </a:p>
      </dgm:t>
    </dgm:pt>
    <dgm:pt modelId="{333FEA6F-9E26-448A-A67A-51B6AC2359B5}" type="sibTrans" cxnId="{56878527-CC58-422F-BA9A-97DA59F5AB74}">
      <dgm:prSet/>
      <dgm:spPr/>
      <dgm:t>
        <a:bodyPr/>
        <a:lstStyle/>
        <a:p>
          <a:endParaRPr lang="en-US"/>
        </a:p>
      </dgm:t>
    </dgm:pt>
    <dgm:pt modelId="{1D24AA1C-BB7E-4ECD-B8E3-C08F81252894}" type="pres">
      <dgm:prSet presAssocID="{9881A1C6-0C3F-422D-A575-FBFC1CE2A2B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072372F-BBF6-4B3B-B85A-4A90CCBD39BF}" type="pres">
      <dgm:prSet presAssocID="{409F954E-C6E8-4A8A-B5FC-D4BC83FC39DD}" presName="node" presStyleLbl="node1" presStyleIdx="0" presStyleCnt="6" custScaleX="114790" custScaleY="1159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50D8D7-2B3B-42C4-BA47-B2F467C18781}" type="pres">
      <dgm:prSet presAssocID="{409F954E-C6E8-4A8A-B5FC-D4BC83FC39DD}" presName="spNode" presStyleCnt="0"/>
      <dgm:spPr/>
    </dgm:pt>
    <dgm:pt modelId="{2134D8A8-2710-451A-8A22-72761F1CB30D}" type="pres">
      <dgm:prSet presAssocID="{FFE73236-F6EC-47E2-AFE1-2BD55A863EB0}" presName="sibTrans" presStyleLbl="sibTrans1D1" presStyleIdx="0" presStyleCnt="6"/>
      <dgm:spPr/>
      <dgm:t>
        <a:bodyPr/>
        <a:lstStyle/>
        <a:p>
          <a:endParaRPr lang="en-US"/>
        </a:p>
      </dgm:t>
    </dgm:pt>
    <dgm:pt modelId="{7A636CF9-7348-4BFA-BC5D-30BE94979CA2}" type="pres">
      <dgm:prSet presAssocID="{826A40C5-D01D-4975-BFCC-FBF00670A415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548A42-4A58-4C2F-BFAE-AE5D4B58D083}" type="pres">
      <dgm:prSet presAssocID="{826A40C5-D01D-4975-BFCC-FBF00670A415}" presName="spNode" presStyleCnt="0"/>
      <dgm:spPr/>
    </dgm:pt>
    <dgm:pt modelId="{569358C7-AA75-4099-B430-48C781C9787A}" type="pres">
      <dgm:prSet presAssocID="{2D62FA5B-E8C4-402F-A3D1-AF5433E8FA52}" presName="sibTrans" presStyleLbl="sibTrans1D1" presStyleIdx="1" presStyleCnt="6"/>
      <dgm:spPr/>
      <dgm:t>
        <a:bodyPr/>
        <a:lstStyle/>
        <a:p>
          <a:endParaRPr lang="en-US"/>
        </a:p>
      </dgm:t>
    </dgm:pt>
    <dgm:pt modelId="{E4CA63B9-11FE-4D5E-99A3-31710F1A94B1}" type="pres">
      <dgm:prSet presAssocID="{0B354B19-A25E-406A-8565-4F49553B21CD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8CB9A4-B89B-4E87-882E-C93F700DC2E4}" type="pres">
      <dgm:prSet presAssocID="{0B354B19-A25E-406A-8565-4F49553B21CD}" presName="spNode" presStyleCnt="0"/>
      <dgm:spPr/>
    </dgm:pt>
    <dgm:pt modelId="{5407F3D2-831F-4E15-93F1-4F023C2DFD36}" type="pres">
      <dgm:prSet presAssocID="{7EACE012-D196-445E-A222-D063CEE0349E}" presName="sibTrans" presStyleLbl="sibTrans1D1" presStyleIdx="2" presStyleCnt="6"/>
      <dgm:spPr/>
      <dgm:t>
        <a:bodyPr/>
        <a:lstStyle/>
        <a:p>
          <a:endParaRPr lang="en-US"/>
        </a:p>
      </dgm:t>
    </dgm:pt>
    <dgm:pt modelId="{57984CA8-8563-45F2-92EA-13957377784E}" type="pres">
      <dgm:prSet presAssocID="{C8E93030-1278-4BED-9225-1FD30D0A555B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CEEDC4-0455-4BF0-85DB-2FBBF5CB5798}" type="pres">
      <dgm:prSet presAssocID="{C8E93030-1278-4BED-9225-1FD30D0A555B}" presName="spNode" presStyleCnt="0"/>
      <dgm:spPr/>
    </dgm:pt>
    <dgm:pt modelId="{EDDC44F5-458E-400C-BD68-42ADF36AE3B6}" type="pres">
      <dgm:prSet presAssocID="{9969B397-EFD8-431C-9650-40788EFB45A6}" presName="sibTrans" presStyleLbl="sibTrans1D1" presStyleIdx="3" presStyleCnt="6"/>
      <dgm:spPr/>
      <dgm:t>
        <a:bodyPr/>
        <a:lstStyle/>
        <a:p>
          <a:endParaRPr lang="en-US"/>
        </a:p>
      </dgm:t>
    </dgm:pt>
    <dgm:pt modelId="{395509C7-C974-4366-AA84-09920C401C09}" type="pres">
      <dgm:prSet presAssocID="{C63171DF-F33F-4AEE-B5E3-E67F3B15BF28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5320EC-0DCB-4B71-8AA1-7641109EC4DA}" type="pres">
      <dgm:prSet presAssocID="{C63171DF-F33F-4AEE-B5E3-E67F3B15BF28}" presName="spNode" presStyleCnt="0"/>
      <dgm:spPr/>
    </dgm:pt>
    <dgm:pt modelId="{F3A798F3-661E-4AD7-839F-A856C1B889A0}" type="pres">
      <dgm:prSet presAssocID="{333FEA6F-9E26-448A-A67A-51B6AC2359B5}" presName="sibTrans" presStyleLbl="sibTrans1D1" presStyleIdx="4" presStyleCnt="6"/>
      <dgm:spPr/>
      <dgm:t>
        <a:bodyPr/>
        <a:lstStyle/>
        <a:p>
          <a:endParaRPr lang="en-US"/>
        </a:p>
      </dgm:t>
    </dgm:pt>
    <dgm:pt modelId="{7EBCCA34-369A-40B5-B616-A0281E5D0CAD}" type="pres">
      <dgm:prSet presAssocID="{D0035C16-C9F9-4872-925E-E7928696BA6D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9BE4B5-FC0A-407F-8EBF-1590DE73FADB}" type="pres">
      <dgm:prSet presAssocID="{D0035C16-C9F9-4872-925E-E7928696BA6D}" presName="spNode" presStyleCnt="0"/>
      <dgm:spPr/>
    </dgm:pt>
    <dgm:pt modelId="{670D0AC0-F8F1-4454-A49D-2C140BF53EFC}" type="pres">
      <dgm:prSet presAssocID="{142AA380-48A6-4BBC-845D-E8B4256B2BB3}" presName="sibTrans" presStyleLbl="sibTrans1D1" presStyleIdx="5" presStyleCnt="6"/>
      <dgm:spPr/>
      <dgm:t>
        <a:bodyPr/>
        <a:lstStyle/>
        <a:p>
          <a:endParaRPr lang="en-US"/>
        </a:p>
      </dgm:t>
    </dgm:pt>
  </dgm:ptLst>
  <dgm:cxnLst>
    <dgm:cxn modelId="{CBAF59C7-733E-42A0-902B-6479F33DB3D8}" type="presOf" srcId="{409F954E-C6E8-4A8A-B5FC-D4BC83FC39DD}" destId="{6072372F-BBF6-4B3B-B85A-4A90CCBD39BF}" srcOrd="0" destOrd="0" presId="urn:microsoft.com/office/officeart/2005/8/layout/cycle5"/>
    <dgm:cxn modelId="{995D85AC-C726-4091-A7FE-569F2AA56043}" type="presOf" srcId="{7EACE012-D196-445E-A222-D063CEE0349E}" destId="{5407F3D2-831F-4E15-93F1-4F023C2DFD36}" srcOrd="0" destOrd="0" presId="urn:microsoft.com/office/officeart/2005/8/layout/cycle5"/>
    <dgm:cxn modelId="{3E1CEE89-45C9-40B6-8FF4-E8BC81C95E5C}" srcId="{9881A1C6-0C3F-422D-A575-FBFC1CE2A2B1}" destId="{409F954E-C6E8-4A8A-B5FC-D4BC83FC39DD}" srcOrd="0" destOrd="0" parTransId="{588733E4-B503-4FE0-8FEB-D244B779ECAE}" sibTransId="{FFE73236-F6EC-47E2-AFE1-2BD55A863EB0}"/>
    <dgm:cxn modelId="{28A846E3-5D0C-4D6E-8BB3-945ADCE4649E}" srcId="{9881A1C6-0C3F-422D-A575-FBFC1CE2A2B1}" destId="{826A40C5-D01D-4975-BFCC-FBF00670A415}" srcOrd="1" destOrd="0" parTransId="{3F0878DC-9D67-46B9-A8B9-B6DFA6838907}" sibTransId="{2D62FA5B-E8C4-402F-A3D1-AF5433E8FA52}"/>
    <dgm:cxn modelId="{222190B3-9EE2-49B3-B08A-24E3E29AF906}" type="presOf" srcId="{2D62FA5B-E8C4-402F-A3D1-AF5433E8FA52}" destId="{569358C7-AA75-4099-B430-48C781C9787A}" srcOrd="0" destOrd="0" presId="urn:microsoft.com/office/officeart/2005/8/layout/cycle5"/>
    <dgm:cxn modelId="{56878527-CC58-422F-BA9A-97DA59F5AB74}" srcId="{9881A1C6-0C3F-422D-A575-FBFC1CE2A2B1}" destId="{C63171DF-F33F-4AEE-B5E3-E67F3B15BF28}" srcOrd="4" destOrd="0" parTransId="{69A8C249-F588-4F5A-A1FE-3D3A78E0AD89}" sibTransId="{333FEA6F-9E26-448A-A67A-51B6AC2359B5}"/>
    <dgm:cxn modelId="{EA47AD62-C501-4584-8340-4250B8E9694B}" type="presOf" srcId="{9969B397-EFD8-431C-9650-40788EFB45A6}" destId="{EDDC44F5-458E-400C-BD68-42ADF36AE3B6}" srcOrd="0" destOrd="0" presId="urn:microsoft.com/office/officeart/2005/8/layout/cycle5"/>
    <dgm:cxn modelId="{F9B91011-31DF-4B02-9AD1-E84B4F13D28C}" type="presOf" srcId="{333FEA6F-9E26-448A-A67A-51B6AC2359B5}" destId="{F3A798F3-661E-4AD7-839F-A856C1B889A0}" srcOrd="0" destOrd="0" presId="urn:microsoft.com/office/officeart/2005/8/layout/cycle5"/>
    <dgm:cxn modelId="{FE45059D-C06B-4DB2-B42C-13C6A28ED973}" type="presOf" srcId="{0B354B19-A25E-406A-8565-4F49553B21CD}" destId="{E4CA63B9-11FE-4D5E-99A3-31710F1A94B1}" srcOrd="0" destOrd="0" presId="urn:microsoft.com/office/officeart/2005/8/layout/cycle5"/>
    <dgm:cxn modelId="{E732389A-E50D-43F8-9078-4B17A92AA794}" type="presOf" srcId="{142AA380-48A6-4BBC-845D-E8B4256B2BB3}" destId="{670D0AC0-F8F1-4454-A49D-2C140BF53EFC}" srcOrd="0" destOrd="0" presId="urn:microsoft.com/office/officeart/2005/8/layout/cycle5"/>
    <dgm:cxn modelId="{079E6B60-BBF9-4A11-964A-A5533B19D0BD}" type="presOf" srcId="{C63171DF-F33F-4AEE-B5E3-E67F3B15BF28}" destId="{395509C7-C974-4366-AA84-09920C401C09}" srcOrd="0" destOrd="0" presId="urn:microsoft.com/office/officeart/2005/8/layout/cycle5"/>
    <dgm:cxn modelId="{951772C3-B6E5-4837-BA06-CA0185E0DA8A}" type="presOf" srcId="{C8E93030-1278-4BED-9225-1FD30D0A555B}" destId="{57984CA8-8563-45F2-92EA-13957377784E}" srcOrd="0" destOrd="0" presId="urn:microsoft.com/office/officeart/2005/8/layout/cycle5"/>
    <dgm:cxn modelId="{625C6BBC-0C8F-4699-AC97-0D2E837B1DDD}" type="presOf" srcId="{FFE73236-F6EC-47E2-AFE1-2BD55A863EB0}" destId="{2134D8A8-2710-451A-8A22-72761F1CB30D}" srcOrd="0" destOrd="0" presId="urn:microsoft.com/office/officeart/2005/8/layout/cycle5"/>
    <dgm:cxn modelId="{8F19EBD4-628F-4576-8C9D-1DEF6303B1F9}" srcId="{9881A1C6-0C3F-422D-A575-FBFC1CE2A2B1}" destId="{0B354B19-A25E-406A-8565-4F49553B21CD}" srcOrd="2" destOrd="0" parTransId="{9C13ECB1-A04A-4336-9127-21632824DC71}" sibTransId="{7EACE012-D196-445E-A222-D063CEE0349E}"/>
    <dgm:cxn modelId="{54190AC5-29C6-4358-B424-C57E3D781675}" type="presOf" srcId="{826A40C5-D01D-4975-BFCC-FBF00670A415}" destId="{7A636CF9-7348-4BFA-BC5D-30BE94979CA2}" srcOrd="0" destOrd="0" presId="urn:microsoft.com/office/officeart/2005/8/layout/cycle5"/>
    <dgm:cxn modelId="{B0D65B7D-D069-490D-BF8C-B983D99BCA3C}" srcId="{9881A1C6-0C3F-422D-A575-FBFC1CE2A2B1}" destId="{D0035C16-C9F9-4872-925E-E7928696BA6D}" srcOrd="5" destOrd="0" parTransId="{654A9F0C-34E1-4AFE-946C-3A881C392F8A}" sibTransId="{142AA380-48A6-4BBC-845D-E8B4256B2BB3}"/>
    <dgm:cxn modelId="{A68E1AF7-EBB5-487D-9D8A-AA300BCD9929}" srcId="{9881A1C6-0C3F-422D-A575-FBFC1CE2A2B1}" destId="{C8E93030-1278-4BED-9225-1FD30D0A555B}" srcOrd="3" destOrd="0" parTransId="{E4CB6A19-96A1-4D5B-946F-581928E7A782}" sibTransId="{9969B397-EFD8-431C-9650-40788EFB45A6}"/>
    <dgm:cxn modelId="{136EB317-3B9A-43A1-BDC9-A606D1A114A4}" type="presOf" srcId="{9881A1C6-0C3F-422D-A575-FBFC1CE2A2B1}" destId="{1D24AA1C-BB7E-4ECD-B8E3-C08F81252894}" srcOrd="0" destOrd="0" presId="urn:microsoft.com/office/officeart/2005/8/layout/cycle5"/>
    <dgm:cxn modelId="{5FB303B2-A5C3-4980-B09C-7514D2C1DB10}" type="presOf" srcId="{D0035C16-C9F9-4872-925E-E7928696BA6D}" destId="{7EBCCA34-369A-40B5-B616-A0281E5D0CAD}" srcOrd="0" destOrd="0" presId="urn:microsoft.com/office/officeart/2005/8/layout/cycle5"/>
    <dgm:cxn modelId="{48AA1334-CB55-4F17-96A9-0DDD9CE8E312}" type="presParOf" srcId="{1D24AA1C-BB7E-4ECD-B8E3-C08F81252894}" destId="{6072372F-BBF6-4B3B-B85A-4A90CCBD39BF}" srcOrd="0" destOrd="0" presId="urn:microsoft.com/office/officeart/2005/8/layout/cycle5"/>
    <dgm:cxn modelId="{504C7678-34B8-4CAF-BBD4-492E27FBA898}" type="presParOf" srcId="{1D24AA1C-BB7E-4ECD-B8E3-C08F81252894}" destId="{BA50D8D7-2B3B-42C4-BA47-B2F467C18781}" srcOrd="1" destOrd="0" presId="urn:microsoft.com/office/officeart/2005/8/layout/cycle5"/>
    <dgm:cxn modelId="{4AD70970-F150-4116-8E07-89EC1D27123F}" type="presParOf" srcId="{1D24AA1C-BB7E-4ECD-B8E3-C08F81252894}" destId="{2134D8A8-2710-451A-8A22-72761F1CB30D}" srcOrd="2" destOrd="0" presId="urn:microsoft.com/office/officeart/2005/8/layout/cycle5"/>
    <dgm:cxn modelId="{40788307-97BC-44E1-8037-B5602053591F}" type="presParOf" srcId="{1D24AA1C-BB7E-4ECD-B8E3-C08F81252894}" destId="{7A636CF9-7348-4BFA-BC5D-30BE94979CA2}" srcOrd="3" destOrd="0" presId="urn:microsoft.com/office/officeart/2005/8/layout/cycle5"/>
    <dgm:cxn modelId="{AB938D29-D2B9-4255-BD07-E3D7424A0879}" type="presParOf" srcId="{1D24AA1C-BB7E-4ECD-B8E3-C08F81252894}" destId="{62548A42-4A58-4C2F-BFAE-AE5D4B58D083}" srcOrd="4" destOrd="0" presId="urn:microsoft.com/office/officeart/2005/8/layout/cycle5"/>
    <dgm:cxn modelId="{FB1755D9-C2F1-4C96-B8E9-64842FA2D753}" type="presParOf" srcId="{1D24AA1C-BB7E-4ECD-B8E3-C08F81252894}" destId="{569358C7-AA75-4099-B430-48C781C9787A}" srcOrd="5" destOrd="0" presId="urn:microsoft.com/office/officeart/2005/8/layout/cycle5"/>
    <dgm:cxn modelId="{30A083EE-18D1-45EB-B0E4-737387DF159D}" type="presParOf" srcId="{1D24AA1C-BB7E-4ECD-B8E3-C08F81252894}" destId="{E4CA63B9-11FE-4D5E-99A3-31710F1A94B1}" srcOrd="6" destOrd="0" presId="urn:microsoft.com/office/officeart/2005/8/layout/cycle5"/>
    <dgm:cxn modelId="{30395212-E98F-4ADB-82C7-DDD20EC26CF3}" type="presParOf" srcId="{1D24AA1C-BB7E-4ECD-B8E3-C08F81252894}" destId="{B78CB9A4-B89B-4E87-882E-C93F700DC2E4}" srcOrd="7" destOrd="0" presId="urn:microsoft.com/office/officeart/2005/8/layout/cycle5"/>
    <dgm:cxn modelId="{3CBC3074-725A-4037-ADAE-CD2A31CF9AEA}" type="presParOf" srcId="{1D24AA1C-BB7E-4ECD-B8E3-C08F81252894}" destId="{5407F3D2-831F-4E15-93F1-4F023C2DFD36}" srcOrd="8" destOrd="0" presId="urn:microsoft.com/office/officeart/2005/8/layout/cycle5"/>
    <dgm:cxn modelId="{DD7BEC29-3284-41B0-9362-B52B4F9EBB42}" type="presParOf" srcId="{1D24AA1C-BB7E-4ECD-B8E3-C08F81252894}" destId="{57984CA8-8563-45F2-92EA-13957377784E}" srcOrd="9" destOrd="0" presId="urn:microsoft.com/office/officeart/2005/8/layout/cycle5"/>
    <dgm:cxn modelId="{CF3179DD-C750-4077-BC15-2C295EAD3F5B}" type="presParOf" srcId="{1D24AA1C-BB7E-4ECD-B8E3-C08F81252894}" destId="{0FCEEDC4-0455-4BF0-85DB-2FBBF5CB5798}" srcOrd="10" destOrd="0" presId="urn:microsoft.com/office/officeart/2005/8/layout/cycle5"/>
    <dgm:cxn modelId="{A218B312-E663-4B6E-A339-1DC8733041AB}" type="presParOf" srcId="{1D24AA1C-BB7E-4ECD-B8E3-C08F81252894}" destId="{EDDC44F5-458E-400C-BD68-42ADF36AE3B6}" srcOrd="11" destOrd="0" presId="urn:microsoft.com/office/officeart/2005/8/layout/cycle5"/>
    <dgm:cxn modelId="{34A1621B-4E9A-4017-A861-1D1BE14330B4}" type="presParOf" srcId="{1D24AA1C-BB7E-4ECD-B8E3-C08F81252894}" destId="{395509C7-C974-4366-AA84-09920C401C09}" srcOrd="12" destOrd="0" presId="urn:microsoft.com/office/officeart/2005/8/layout/cycle5"/>
    <dgm:cxn modelId="{7CA7E8EC-4639-4379-BFB6-A2B439A01360}" type="presParOf" srcId="{1D24AA1C-BB7E-4ECD-B8E3-C08F81252894}" destId="{685320EC-0DCB-4B71-8AA1-7641109EC4DA}" srcOrd="13" destOrd="0" presId="urn:microsoft.com/office/officeart/2005/8/layout/cycle5"/>
    <dgm:cxn modelId="{D73CF1CB-DE34-4EFB-A798-C399A8836178}" type="presParOf" srcId="{1D24AA1C-BB7E-4ECD-B8E3-C08F81252894}" destId="{F3A798F3-661E-4AD7-839F-A856C1B889A0}" srcOrd="14" destOrd="0" presId="urn:microsoft.com/office/officeart/2005/8/layout/cycle5"/>
    <dgm:cxn modelId="{6DB7C0FD-B23A-4F9A-A0FD-5B54A2AAC16A}" type="presParOf" srcId="{1D24AA1C-BB7E-4ECD-B8E3-C08F81252894}" destId="{7EBCCA34-369A-40B5-B616-A0281E5D0CAD}" srcOrd="15" destOrd="0" presId="urn:microsoft.com/office/officeart/2005/8/layout/cycle5"/>
    <dgm:cxn modelId="{17FC441C-BF0D-453A-8378-CFDCB7C4C54F}" type="presParOf" srcId="{1D24AA1C-BB7E-4ECD-B8E3-C08F81252894}" destId="{0F9BE4B5-FC0A-407F-8EBF-1590DE73FADB}" srcOrd="16" destOrd="0" presId="urn:microsoft.com/office/officeart/2005/8/layout/cycle5"/>
    <dgm:cxn modelId="{77A9463F-3105-445E-8562-0A8A8834D47F}" type="presParOf" srcId="{1D24AA1C-BB7E-4ECD-B8E3-C08F81252894}" destId="{670D0AC0-F8F1-4454-A49D-2C140BF53EFC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58C413-3EE9-4BC8-B78A-94D8E1128F59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1E79ADB-9FBA-451D-AF5C-EAA0C87C02EF}">
      <dgm:prSet phldrT="[Text]" custT="1"/>
      <dgm:spPr/>
      <dgm:t>
        <a:bodyPr/>
        <a:lstStyle/>
        <a:p>
          <a:r>
            <a:rPr lang="en-US" sz="1400" b="1" dirty="0" smtClean="0"/>
            <a:t>SED Staff Review and Approve Plan</a:t>
          </a:r>
          <a:endParaRPr lang="en-US" sz="1400" b="1" dirty="0"/>
        </a:p>
      </dgm:t>
    </dgm:pt>
    <dgm:pt modelId="{40D4FE0B-D645-4B13-8B2A-ACBC77F12E3A}" type="parTrans" cxnId="{823EFB31-2445-4401-BA85-7E1B70950458}">
      <dgm:prSet/>
      <dgm:spPr/>
      <dgm:t>
        <a:bodyPr/>
        <a:lstStyle/>
        <a:p>
          <a:endParaRPr lang="en-US" sz="4000"/>
        </a:p>
      </dgm:t>
    </dgm:pt>
    <dgm:pt modelId="{0A78939B-4B0A-40CF-8CE3-5A2AC151B525}" type="sibTrans" cxnId="{823EFB31-2445-4401-BA85-7E1B70950458}">
      <dgm:prSet/>
      <dgm:spPr/>
      <dgm:t>
        <a:bodyPr/>
        <a:lstStyle/>
        <a:p>
          <a:endParaRPr lang="en-US" sz="4000"/>
        </a:p>
      </dgm:t>
    </dgm:pt>
    <dgm:pt modelId="{A03418D0-811A-45DA-B384-91CE2056484D}">
      <dgm:prSet phldrT="[Text]" custT="1"/>
      <dgm:spPr/>
      <dgm:t>
        <a:bodyPr/>
        <a:lstStyle/>
        <a:p>
          <a:r>
            <a:rPr lang="en-US" sz="1400" b="1" dirty="0" smtClean="0"/>
            <a:t>SSBA Review Board Review and Approve Plan</a:t>
          </a:r>
          <a:endParaRPr lang="en-US" sz="1400" b="1" dirty="0"/>
        </a:p>
      </dgm:t>
    </dgm:pt>
    <dgm:pt modelId="{7AF45256-98E2-4DA2-B4AD-796B79149F30}" type="parTrans" cxnId="{B4AC4214-0FF2-441C-8753-E3CAA6839F01}">
      <dgm:prSet/>
      <dgm:spPr/>
      <dgm:t>
        <a:bodyPr/>
        <a:lstStyle/>
        <a:p>
          <a:endParaRPr lang="en-US" sz="4000"/>
        </a:p>
      </dgm:t>
    </dgm:pt>
    <dgm:pt modelId="{718D024A-A5E8-4E46-93A7-D33AF32776ED}" type="sibTrans" cxnId="{B4AC4214-0FF2-441C-8753-E3CAA6839F01}">
      <dgm:prSet/>
      <dgm:spPr/>
      <dgm:t>
        <a:bodyPr/>
        <a:lstStyle/>
        <a:p>
          <a:endParaRPr lang="en-US" sz="4000"/>
        </a:p>
      </dgm:t>
    </dgm:pt>
    <dgm:pt modelId="{8A36C2B9-FE04-4549-8D00-A56021633D56}">
      <dgm:prSet phldrT="[Text]" custT="1"/>
      <dgm:spPr/>
      <dgm:t>
        <a:bodyPr/>
        <a:lstStyle/>
        <a:p>
          <a:r>
            <a:rPr lang="en-US" sz="1400" dirty="0" smtClean="0"/>
            <a:t> </a:t>
          </a:r>
          <a:r>
            <a:rPr lang="en-US" sz="1500" b="1" dirty="0" smtClean="0"/>
            <a:t>District Begins Project(s</a:t>
          </a:r>
          <a:r>
            <a:rPr lang="en-US" sz="1400" dirty="0" smtClean="0"/>
            <a:t>)</a:t>
          </a:r>
          <a:endParaRPr lang="en-US" sz="1400" dirty="0"/>
        </a:p>
      </dgm:t>
    </dgm:pt>
    <dgm:pt modelId="{9EF3F08A-E960-4D8A-81C6-6F7DCF2377FE}" type="parTrans" cxnId="{57651ED9-7243-4298-B53B-6C8BF4F939D4}">
      <dgm:prSet/>
      <dgm:spPr/>
      <dgm:t>
        <a:bodyPr/>
        <a:lstStyle/>
        <a:p>
          <a:endParaRPr lang="en-US" sz="4000"/>
        </a:p>
      </dgm:t>
    </dgm:pt>
    <dgm:pt modelId="{F0F558E0-E517-44A8-9BD5-DC72E015B23D}" type="sibTrans" cxnId="{57651ED9-7243-4298-B53B-6C8BF4F939D4}">
      <dgm:prSet/>
      <dgm:spPr/>
      <dgm:t>
        <a:bodyPr/>
        <a:lstStyle/>
        <a:p>
          <a:endParaRPr lang="en-US" sz="4000"/>
        </a:p>
      </dgm:t>
    </dgm:pt>
    <dgm:pt modelId="{9DCB2A1F-012D-481F-9512-2834E2837CD2}">
      <dgm:prSet phldrT="[Text]" custT="1"/>
      <dgm:spPr/>
      <dgm:t>
        <a:bodyPr/>
        <a:lstStyle/>
        <a:p>
          <a:r>
            <a:rPr lang="en-US" sz="1400" b="1" dirty="0" smtClean="0"/>
            <a:t>District Submits Reimbursement Request(s)</a:t>
          </a:r>
          <a:endParaRPr lang="en-US" sz="1400" b="1" dirty="0"/>
        </a:p>
      </dgm:t>
    </dgm:pt>
    <dgm:pt modelId="{291E9399-B620-4E55-887E-886ECF3A6A67}" type="parTrans" cxnId="{AD75B2F3-A25E-4ADC-83CD-71E2FA61F88D}">
      <dgm:prSet/>
      <dgm:spPr/>
      <dgm:t>
        <a:bodyPr/>
        <a:lstStyle/>
        <a:p>
          <a:endParaRPr lang="en-US" sz="4000"/>
        </a:p>
      </dgm:t>
    </dgm:pt>
    <dgm:pt modelId="{86068652-A084-4578-8740-60AF06569878}" type="sibTrans" cxnId="{AD75B2F3-A25E-4ADC-83CD-71E2FA61F88D}">
      <dgm:prSet/>
      <dgm:spPr/>
      <dgm:t>
        <a:bodyPr/>
        <a:lstStyle/>
        <a:p>
          <a:endParaRPr lang="en-US" sz="4000"/>
        </a:p>
      </dgm:t>
    </dgm:pt>
    <dgm:pt modelId="{1DC92E59-49DD-4339-9FEB-E9ECE5EC289D}">
      <dgm:prSet phldrT="[Text]" custT="1"/>
      <dgm:spPr/>
      <dgm:t>
        <a:bodyPr/>
        <a:lstStyle/>
        <a:p>
          <a:r>
            <a:rPr lang="en-US" sz="1500" b="1" dirty="0" smtClean="0"/>
            <a:t>SED/State Reimburses District</a:t>
          </a:r>
          <a:endParaRPr lang="en-US" sz="1500" b="1" dirty="0"/>
        </a:p>
      </dgm:t>
    </dgm:pt>
    <dgm:pt modelId="{04932BD1-8C44-4961-90B0-1E328BADEA36}" type="parTrans" cxnId="{7DBB9A1F-A960-41EE-A2D8-4E5CCBE17949}">
      <dgm:prSet/>
      <dgm:spPr/>
      <dgm:t>
        <a:bodyPr/>
        <a:lstStyle/>
        <a:p>
          <a:endParaRPr lang="en-US" sz="4000"/>
        </a:p>
      </dgm:t>
    </dgm:pt>
    <dgm:pt modelId="{223F43E9-43B5-4F34-8A3C-5C0D9D246A86}" type="sibTrans" cxnId="{7DBB9A1F-A960-41EE-A2D8-4E5CCBE17949}">
      <dgm:prSet/>
      <dgm:spPr/>
      <dgm:t>
        <a:bodyPr/>
        <a:lstStyle/>
        <a:p>
          <a:endParaRPr lang="en-US" sz="4000"/>
        </a:p>
      </dgm:t>
    </dgm:pt>
    <dgm:pt modelId="{8DC6E21F-090C-4E1A-9C04-06E238B1B5B1}">
      <dgm:prSet phldrT="[Text]" custT="1"/>
      <dgm:spPr>
        <a:solidFill>
          <a:schemeClr val="accent1"/>
        </a:solidFill>
        <a:effectLst>
          <a:outerShdw blurRad="50800" dist="38100" dir="16200000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400" b="1" baseline="0" dirty="0" smtClean="0">
              <a:solidFill>
                <a:schemeClr val="tx1"/>
              </a:solidFill>
            </a:rPr>
            <a:t>District Submits Final Plan in NYSED Portal</a:t>
          </a:r>
          <a:endParaRPr lang="en-US" sz="1400" b="1" baseline="0" dirty="0">
            <a:solidFill>
              <a:schemeClr val="tx1"/>
            </a:solidFill>
          </a:endParaRPr>
        </a:p>
      </dgm:t>
    </dgm:pt>
    <dgm:pt modelId="{5F1961D8-7170-4D56-B708-FCE1A4900F5F}" type="sibTrans" cxnId="{DB50D128-C2BB-4DBB-990D-589184728785}">
      <dgm:prSet/>
      <dgm:spPr/>
      <dgm:t>
        <a:bodyPr/>
        <a:lstStyle/>
        <a:p>
          <a:endParaRPr lang="en-US" sz="4000"/>
        </a:p>
      </dgm:t>
    </dgm:pt>
    <dgm:pt modelId="{D9B390C4-8303-49A5-86B1-53A3F687AB17}" type="parTrans" cxnId="{DB50D128-C2BB-4DBB-990D-589184728785}">
      <dgm:prSet/>
      <dgm:spPr/>
      <dgm:t>
        <a:bodyPr/>
        <a:lstStyle/>
        <a:p>
          <a:endParaRPr lang="en-US" sz="4000"/>
        </a:p>
      </dgm:t>
    </dgm:pt>
    <dgm:pt modelId="{5B5C85C8-EF03-4828-9AB7-BC8BC09621CF}" type="pres">
      <dgm:prSet presAssocID="{8358C413-3EE9-4BC8-B78A-94D8E1128F5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40A24E0-F038-4F44-98D2-F0E220D8BFA3}" type="pres">
      <dgm:prSet presAssocID="{8DC6E21F-090C-4E1A-9C04-06E238B1B5B1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A3B971-13F9-4FFC-AF49-8377825D91BC}" type="pres">
      <dgm:prSet presAssocID="{8DC6E21F-090C-4E1A-9C04-06E238B1B5B1}" presName="spNode" presStyleCnt="0"/>
      <dgm:spPr/>
    </dgm:pt>
    <dgm:pt modelId="{68A7AB9E-BEE1-4FA9-B6C3-91C3C5F75C93}" type="pres">
      <dgm:prSet presAssocID="{5F1961D8-7170-4D56-B708-FCE1A4900F5F}" presName="sibTrans" presStyleLbl="sibTrans1D1" presStyleIdx="0" presStyleCnt="6"/>
      <dgm:spPr/>
      <dgm:t>
        <a:bodyPr/>
        <a:lstStyle/>
        <a:p>
          <a:endParaRPr lang="en-US"/>
        </a:p>
      </dgm:t>
    </dgm:pt>
    <dgm:pt modelId="{294E93DE-FDB9-45D2-A9F1-943340D199B0}" type="pres">
      <dgm:prSet presAssocID="{E1E79ADB-9FBA-451D-AF5C-EAA0C87C02EF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8FE687-40B0-43D1-9CEC-7076C1E6BC50}" type="pres">
      <dgm:prSet presAssocID="{E1E79ADB-9FBA-451D-AF5C-EAA0C87C02EF}" presName="spNode" presStyleCnt="0"/>
      <dgm:spPr/>
    </dgm:pt>
    <dgm:pt modelId="{1E8CC4E9-E335-426F-B4D1-98A7B51495DD}" type="pres">
      <dgm:prSet presAssocID="{0A78939B-4B0A-40CF-8CE3-5A2AC151B525}" presName="sibTrans" presStyleLbl="sibTrans1D1" presStyleIdx="1" presStyleCnt="6"/>
      <dgm:spPr/>
      <dgm:t>
        <a:bodyPr/>
        <a:lstStyle/>
        <a:p>
          <a:endParaRPr lang="en-US"/>
        </a:p>
      </dgm:t>
    </dgm:pt>
    <dgm:pt modelId="{599A9C3B-AE67-4DE3-8968-6A51A1A17747}" type="pres">
      <dgm:prSet presAssocID="{A03418D0-811A-45DA-B384-91CE2056484D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B63CA6-8A1F-45BB-9B2D-2E3221F22F1D}" type="pres">
      <dgm:prSet presAssocID="{A03418D0-811A-45DA-B384-91CE2056484D}" presName="spNode" presStyleCnt="0"/>
      <dgm:spPr/>
    </dgm:pt>
    <dgm:pt modelId="{1C33E755-FE02-4FC3-AEB8-6AFCD3AD1452}" type="pres">
      <dgm:prSet presAssocID="{718D024A-A5E8-4E46-93A7-D33AF32776ED}" presName="sibTrans" presStyleLbl="sibTrans1D1" presStyleIdx="2" presStyleCnt="6"/>
      <dgm:spPr/>
      <dgm:t>
        <a:bodyPr/>
        <a:lstStyle/>
        <a:p>
          <a:endParaRPr lang="en-US"/>
        </a:p>
      </dgm:t>
    </dgm:pt>
    <dgm:pt modelId="{2E2A0229-DFC4-46FB-86FE-C5FE793CDF7A}" type="pres">
      <dgm:prSet presAssocID="{8A36C2B9-FE04-4549-8D00-A56021633D56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C555EE-FB6C-482B-AD5E-CE1768B2F4FF}" type="pres">
      <dgm:prSet presAssocID="{8A36C2B9-FE04-4549-8D00-A56021633D56}" presName="spNode" presStyleCnt="0"/>
      <dgm:spPr/>
    </dgm:pt>
    <dgm:pt modelId="{3C691A10-0E87-4AAD-9B1B-9B1F0F6CFF95}" type="pres">
      <dgm:prSet presAssocID="{F0F558E0-E517-44A8-9BD5-DC72E015B23D}" presName="sibTrans" presStyleLbl="sibTrans1D1" presStyleIdx="3" presStyleCnt="6"/>
      <dgm:spPr/>
      <dgm:t>
        <a:bodyPr/>
        <a:lstStyle/>
        <a:p>
          <a:endParaRPr lang="en-US"/>
        </a:p>
      </dgm:t>
    </dgm:pt>
    <dgm:pt modelId="{0C95AD21-41B6-4897-B3AA-0B4ACBC9BF6B}" type="pres">
      <dgm:prSet presAssocID="{9DCB2A1F-012D-481F-9512-2834E2837CD2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8046C5-0012-4CB7-9646-AF0FE128465C}" type="pres">
      <dgm:prSet presAssocID="{9DCB2A1F-012D-481F-9512-2834E2837CD2}" presName="spNode" presStyleCnt="0"/>
      <dgm:spPr/>
    </dgm:pt>
    <dgm:pt modelId="{933B6BA6-414F-4634-A3CA-6BAF74F4E348}" type="pres">
      <dgm:prSet presAssocID="{86068652-A084-4578-8740-60AF06569878}" presName="sibTrans" presStyleLbl="sibTrans1D1" presStyleIdx="4" presStyleCnt="6"/>
      <dgm:spPr/>
      <dgm:t>
        <a:bodyPr/>
        <a:lstStyle/>
        <a:p>
          <a:endParaRPr lang="en-US"/>
        </a:p>
      </dgm:t>
    </dgm:pt>
    <dgm:pt modelId="{C6ABF57C-F34A-4BF4-8FF9-4E52E08CE47E}" type="pres">
      <dgm:prSet presAssocID="{1DC92E59-49DD-4339-9FEB-E9ECE5EC289D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AA33BD-16C0-4C56-B339-BB9E26191995}" type="pres">
      <dgm:prSet presAssocID="{1DC92E59-49DD-4339-9FEB-E9ECE5EC289D}" presName="spNode" presStyleCnt="0"/>
      <dgm:spPr/>
    </dgm:pt>
    <dgm:pt modelId="{904907A6-E8A0-45CE-AAE2-81352532FFC2}" type="pres">
      <dgm:prSet presAssocID="{223F43E9-43B5-4F34-8A3C-5C0D9D246A86}" presName="sibTrans" presStyleLbl="sibTrans1D1" presStyleIdx="5" presStyleCnt="6"/>
      <dgm:spPr/>
      <dgm:t>
        <a:bodyPr/>
        <a:lstStyle/>
        <a:p>
          <a:endParaRPr lang="en-US"/>
        </a:p>
      </dgm:t>
    </dgm:pt>
  </dgm:ptLst>
  <dgm:cxnLst>
    <dgm:cxn modelId="{823EFB31-2445-4401-BA85-7E1B70950458}" srcId="{8358C413-3EE9-4BC8-B78A-94D8E1128F59}" destId="{E1E79ADB-9FBA-451D-AF5C-EAA0C87C02EF}" srcOrd="1" destOrd="0" parTransId="{40D4FE0B-D645-4B13-8B2A-ACBC77F12E3A}" sibTransId="{0A78939B-4B0A-40CF-8CE3-5A2AC151B525}"/>
    <dgm:cxn modelId="{6282F498-23B5-4F63-B6D2-E42249CAD946}" type="presOf" srcId="{E1E79ADB-9FBA-451D-AF5C-EAA0C87C02EF}" destId="{294E93DE-FDB9-45D2-A9F1-943340D199B0}" srcOrd="0" destOrd="0" presId="urn:microsoft.com/office/officeart/2005/8/layout/cycle5"/>
    <dgm:cxn modelId="{AD75B2F3-A25E-4ADC-83CD-71E2FA61F88D}" srcId="{8358C413-3EE9-4BC8-B78A-94D8E1128F59}" destId="{9DCB2A1F-012D-481F-9512-2834E2837CD2}" srcOrd="4" destOrd="0" parTransId="{291E9399-B620-4E55-887E-886ECF3A6A67}" sibTransId="{86068652-A084-4578-8740-60AF06569878}"/>
    <dgm:cxn modelId="{B9DDDFBA-500D-49E7-834F-059294945A01}" type="presOf" srcId="{F0F558E0-E517-44A8-9BD5-DC72E015B23D}" destId="{3C691A10-0E87-4AAD-9B1B-9B1F0F6CFF95}" srcOrd="0" destOrd="0" presId="urn:microsoft.com/office/officeart/2005/8/layout/cycle5"/>
    <dgm:cxn modelId="{94A9848F-21DE-4EC6-9776-7897CDC0EC65}" type="presOf" srcId="{223F43E9-43B5-4F34-8A3C-5C0D9D246A86}" destId="{904907A6-E8A0-45CE-AAE2-81352532FFC2}" srcOrd="0" destOrd="0" presId="urn:microsoft.com/office/officeart/2005/8/layout/cycle5"/>
    <dgm:cxn modelId="{AA8AC96F-A550-4237-9B3E-4EE2376F800A}" type="presOf" srcId="{1DC92E59-49DD-4339-9FEB-E9ECE5EC289D}" destId="{C6ABF57C-F34A-4BF4-8FF9-4E52E08CE47E}" srcOrd="0" destOrd="0" presId="urn:microsoft.com/office/officeart/2005/8/layout/cycle5"/>
    <dgm:cxn modelId="{8C125B30-2B55-4C43-9521-246C152F5487}" type="presOf" srcId="{8A36C2B9-FE04-4549-8D00-A56021633D56}" destId="{2E2A0229-DFC4-46FB-86FE-C5FE793CDF7A}" srcOrd="0" destOrd="0" presId="urn:microsoft.com/office/officeart/2005/8/layout/cycle5"/>
    <dgm:cxn modelId="{0F46D016-309E-48E7-9F63-C06B8133165A}" type="presOf" srcId="{718D024A-A5E8-4E46-93A7-D33AF32776ED}" destId="{1C33E755-FE02-4FC3-AEB8-6AFCD3AD1452}" srcOrd="0" destOrd="0" presId="urn:microsoft.com/office/officeart/2005/8/layout/cycle5"/>
    <dgm:cxn modelId="{03C59851-53EA-42AD-91AD-182513D9C5FA}" type="presOf" srcId="{9DCB2A1F-012D-481F-9512-2834E2837CD2}" destId="{0C95AD21-41B6-4897-B3AA-0B4ACBC9BF6B}" srcOrd="0" destOrd="0" presId="urn:microsoft.com/office/officeart/2005/8/layout/cycle5"/>
    <dgm:cxn modelId="{00110F76-E6A3-4686-8E48-D8ABE4AC6208}" type="presOf" srcId="{A03418D0-811A-45DA-B384-91CE2056484D}" destId="{599A9C3B-AE67-4DE3-8968-6A51A1A17747}" srcOrd="0" destOrd="0" presId="urn:microsoft.com/office/officeart/2005/8/layout/cycle5"/>
    <dgm:cxn modelId="{A17376E7-1A72-459E-85AF-5F6D0BA3BF72}" type="presOf" srcId="{8358C413-3EE9-4BC8-B78A-94D8E1128F59}" destId="{5B5C85C8-EF03-4828-9AB7-BC8BC09621CF}" srcOrd="0" destOrd="0" presId="urn:microsoft.com/office/officeart/2005/8/layout/cycle5"/>
    <dgm:cxn modelId="{EC380C29-2AD9-4B2A-B9BD-62419A088D72}" type="presOf" srcId="{8DC6E21F-090C-4E1A-9C04-06E238B1B5B1}" destId="{E40A24E0-F038-4F44-98D2-F0E220D8BFA3}" srcOrd="0" destOrd="0" presId="urn:microsoft.com/office/officeart/2005/8/layout/cycle5"/>
    <dgm:cxn modelId="{7DBB9A1F-A960-41EE-A2D8-4E5CCBE17949}" srcId="{8358C413-3EE9-4BC8-B78A-94D8E1128F59}" destId="{1DC92E59-49DD-4339-9FEB-E9ECE5EC289D}" srcOrd="5" destOrd="0" parTransId="{04932BD1-8C44-4961-90B0-1E328BADEA36}" sibTransId="{223F43E9-43B5-4F34-8A3C-5C0D9D246A86}"/>
    <dgm:cxn modelId="{C4317052-6812-498E-91EE-67F2C5B3B9F3}" type="presOf" srcId="{5F1961D8-7170-4D56-B708-FCE1A4900F5F}" destId="{68A7AB9E-BEE1-4FA9-B6C3-91C3C5F75C93}" srcOrd="0" destOrd="0" presId="urn:microsoft.com/office/officeart/2005/8/layout/cycle5"/>
    <dgm:cxn modelId="{35D9FFBC-4035-4366-BC96-69E9B2850C2F}" type="presOf" srcId="{86068652-A084-4578-8740-60AF06569878}" destId="{933B6BA6-414F-4634-A3CA-6BAF74F4E348}" srcOrd="0" destOrd="0" presId="urn:microsoft.com/office/officeart/2005/8/layout/cycle5"/>
    <dgm:cxn modelId="{57651ED9-7243-4298-B53B-6C8BF4F939D4}" srcId="{8358C413-3EE9-4BC8-B78A-94D8E1128F59}" destId="{8A36C2B9-FE04-4549-8D00-A56021633D56}" srcOrd="3" destOrd="0" parTransId="{9EF3F08A-E960-4D8A-81C6-6F7DCF2377FE}" sibTransId="{F0F558E0-E517-44A8-9BD5-DC72E015B23D}"/>
    <dgm:cxn modelId="{DB50D128-C2BB-4DBB-990D-589184728785}" srcId="{8358C413-3EE9-4BC8-B78A-94D8E1128F59}" destId="{8DC6E21F-090C-4E1A-9C04-06E238B1B5B1}" srcOrd="0" destOrd="0" parTransId="{D9B390C4-8303-49A5-86B1-53A3F687AB17}" sibTransId="{5F1961D8-7170-4D56-B708-FCE1A4900F5F}"/>
    <dgm:cxn modelId="{B4AC4214-0FF2-441C-8753-E3CAA6839F01}" srcId="{8358C413-3EE9-4BC8-B78A-94D8E1128F59}" destId="{A03418D0-811A-45DA-B384-91CE2056484D}" srcOrd="2" destOrd="0" parTransId="{7AF45256-98E2-4DA2-B4AD-796B79149F30}" sibTransId="{718D024A-A5E8-4E46-93A7-D33AF32776ED}"/>
    <dgm:cxn modelId="{F0576965-E898-434B-94F7-A5DE673EB0CB}" type="presOf" srcId="{0A78939B-4B0A-40CF-8CE3-5A2AC151B525}" destId="{1E8CC4E9-E335-426F-B4D1-98A7B51495DD}" srcOrd="0" destOrd="0" presId="urn:microsoft.com/office/officeart/2005/8/layout/cycle5"/>
    <dgm:cxn modelId="{A5507616-21C8-41A1-B31C-9AAB93F605E2}" type="presParOf" srcId="{5B5C85C8-EF03-4828-9AB7-BC8BC09621CF}" destId="{E40A24E0-F038-4F44-98D2-F0E220D8BFA3}" srcOrd="0" destOrd="0" presId="urn:microsoft.com/office/officeart/2005/8/layout/cycle5"/>
    <dgm:cxn modelId="{ACC7A7F5-CB90-40C2-91A7-97F61DE5B468}" type="presParOf" srcId="{5B5C85C8-EF03-4828-9AB7-BC8BC09621CF}" destId="{A2A3B971-13F9-4FFC-AF49-8377825D91BC}" srcOrd="1" destOrd="0" presId="urn:microsoft.com/office/officeart/2005/8/layout/cycle5"/>
    <dgm:cxn modelId="{30C5B1E3-58A5-4E3C-A6CD-681DB3C40772}" type="presParOf" srcId="{5B5C85C8-EF03-4828-9AB7-BC8BC09621CF}" destId="{68A7AB9E-BEE1-4FA9-B6C3-91C3C5F75C93}" srcOrd="2" destOrd="0" presId="urn:microsoft.com/office/officeart/2005/8/layout/cycle5"/>
    <dgm:cxn modelId="{AAEC879F-11E9-48C6-AD13-8E9BEC669329}" type="presParOf" srcId="{5B5C85C8-EF03-4828-9AB7-BC8BC09621CF}" destId="{294E93DE-FDB9-45D2-A9F1-943340D199B0}" srcOrd="3" destOrd="0" presId="urn:microsoft.com/office/officeart/2005/8/layout/cycle5"/>
    <dgm:cxn modelId="{52D075C0-D0E8-4A8C-B752-4CA1041DAF2A}" type="presParOf" srcId="{5B5C85C8-EF03-4828-9AB7-BC8BC09621CF}" destId="{308FE687-40B0-43D1-9CEC-7076C1E6BC50}" srcOrd="4" destOrd="0" presId="urn:microsoft.com/office/officeart/2005/8/layout/cycle5"/>
    <dgm:cxn modelId="{FA67BDF2-28D6-4C3B-8F71-A56895E7A7CC}" type="presParOf" srcId="{5B5C85C8-EF03-4828-9AB7-BC8BC09621CF}" destId="{1E8CC4E9-E335-426F-B4D1-98A7B51495DD}" srcOrd="5" destOrd="0" presId="urn:microsoft.com/office/officeart/2005/8/layout/cycle5"/>
    <dgm:cxn modelId="{E3792B3D-22D9-4222-83E7-01E16C6DD1F2}" type="presParOf" srcId="{5B5C85C8-EF03-4828-9AB7-BC8BC09621CF}" destId="{599A9C3B-AE67-4DE3-8968-6A51A1A17747}" srcOrd="6" destOrd="0" presId="urn:microsoft.com/office/officeart/2005/8/layout/cycle5"/>
    <dgm:cxn modelId="{CD70D09A-7D25-49E7-953F-160AC6EF6085}" type="presParOf" srcId="{5B5C85C8-EF03-4828-9AB7-BC8BC09621CF}" destId="{A2B63CA6-8A1F-45BB-9B2D-2E3221F22F1D}" srcOrd="7" destOrd="0" presId="urn:microsoft.com/office/officeart/2005/8/layout/cycle5"/>
    <dgm:cxn modelId="{723BAE47-6C4A-4C31-A437-99D00D685CBB}" type="presParOf" srcId="{5B5C85C8-EF03-4828-9AB7-BC8BC09621CF}" destId="{1C33E755-FE02-4FC3-AEB8-6AFCD3AD1452}" srcOrd="8" destOrd="0" presId="urn:microsoft.com/office/officeart/2005/8/layout/cycle5"/>
    <dgm:cxn modelId="{8E20044B-DA23-414A-88AB-855D6FF1EBB2}" type="presParOf" srcId="{5B5C85C8-EF03-4828-9AB7-BC8BC09621CF}" destId="{2E2A0229-DFC4-46FB-86FE-C5FE793CDF7A}" srcOrd="9" destOrd="0" presId="urn:microsoft.com/office/officeart/2005/8/layout/cycle5"/>
    <dgm:cxn modelId="{0F41261A-E219-46FD-94D9-016F7775690C}" type="presParOf" srcId="{5B5C85C8-EF03-4828-9AB7-BC8BC09621CF}" destId="{FBC555EE-FB6C-482B-AD5E-CE1768B2F4FF}" srcOrd="10" destOrd="0" presId="urn:microsoft.com/office/officeart/2005/8/layout/cycle5"/>
    <dgm:cxn modelId="{7B3CF2BE-110C-41EA-A9B3-73BCBB32B09A}" type="presParOf" srcId="{5B5C85C8-EF03-4828-9AB7-BC8BC09621CF}" destId="{3C691A10-0E87-4AAD-9B1B-9B1F0F6CFF95}" srcOrd="11" destOrd="0" presId="urn:microsoft.com/office/officeart/2005/8/layout/cycle5"/>
    <dgm:cxn modelId="{71CC5F97-0329-4978-A25E-9C2DE3729E8C}" type="presParOf" srcId="{5B5C85C8-EF03-4828-9AB7-BC8BC09621CF}" destId="{0C95AD21-41B6-4897-B3AA-0B4ACBC9BF6B}" srcOrd="12" destOrd="0" presId="urn:microsoft.com/office/officeart/2005/8/layout/cycle5"/>
    <dgm:cxn modelId="{4E68A0A4-8686-4447-A764-BE4B5C8E0ED7}" type="presParOf" srcId="{5B5C85C8-EF03-4828-9AB7-BC8BC09621CF}" destId="{448046C5-0012-4CB7-9646-AF0FE128465C}" srcOrd="13" destOrd="0" presId="urn:microsoft.com/office/officeart/2005/8/layout/cycle5"/>
    <dgm:cxn modelId="{B536E0CD-C637-4ADD-BE07-095232C69ACB}" type="presParOf" srcId="{5B5C85C8-EF03-4828-9AB7-BC8BC09621CF}" destId="{933B6BA6-414F-4634-A3CA-6BAF74F4E348}" srcOrd="14" destOrd="0" presId="urn:microsoft.com/office/officeart/2005/8/layout/cycle5"/>
    <dgm:cxn modelId="{D4078FCE-1254-4C20-A03F-DC4722850B39}" type="presParOf" srcId="{5B5C85C8-EF03-4828-9AB7-BC8BC09621CF}" destId="{C6ABF57C-F34A-4BF4-8FF9-4E52E08CE47E}" srcOrd="15" destOrd="0" presId="urn:microsoft.com/office/officeart/2005/8/layout/cycle5"/>
    <dgm:cxn modelId="{571AA3AA-9062-4231-99A2-F3CF9620A166}" type="presParOf" srcId="{5B5C85C8-EF03-4828-9AB7-BC8BC09621CF}" destId="{B1AA33BD-16C0-4C56-B339-BB9E26191995}" srcOrd="16" destOrd="0" presId="urn:microsoft.com/office/officeart/2005/8/layout/cycle5"/>
    <dgm:cxn modelId="{963915C4-F23E-4519-86E0-DF1FA6CF02E7}" type="presParOf" srcId="{5B5C85C8-EF03-4828-9AB7-BC8BC09621CF}" destId="{904907A6-E8A0-45CE-AAE2-81352532FFC2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72372F-BBF6-4B3B-B85A-4A90CCBD39BF}">
      <dsp:nvSpPr>
        <dsp:cNvPr id="0" name=""/>
        <dsp:cNvSpPr/>
      </dsp:nvSpPr>
      <dsp:spPr>
        <a:xfrm>
          <a:off x="4407594" y="-35726"/>
          <a:ext cx="1700411" cy="11169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District Consults w/stakeholders and prepares Preliminary Plans</a:t>
          </a:r>
          <a:endParaRPr lang="en-US" sz="1500" b="1" kern="1200" dirty="0"/>
        </a:p>
      </dsp:txBody>
      <dsp:txXfrm>
        <a:off x="4462117" y="18797"/>
        <a:ext cx="1591365" cy="1007862"/>
      </dsp:txXfrm>
    </dsp:sp>
    <dsp:sp modelId="{2134D8A8-2710-451A-8A22-72761F1CB30D}">
      <dsp:nvSpPr>
        <dsp:cNvPr id="0" name=""/>
        <dsp:cNvSpPr/>
      </dsp:nvSpPr>
      <dsp:spPr>
        <a:xfrm>
          <a:off x="2988871" y="522727"/>
          <a:ext cx="4537856" cy="4537856"/>
        </a:xfrm>
        <a:custGeom>
          <a:avLst/>
          <a:gdLst/>
          <a:ahLst/>
          <a:cxnLst/>
          <a:rect l="0" t="0" r="0" b="0"/>
          <a:pathLst>
            <a:path>
              <a:moveTo>
                <a:pt x="3281095" y="238275"/>
              </a:moveTo>
              <a:arcTo wR="2268928" hR="2268928" stAng="17789622" swAng="81639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636CF9-7348-4BFA-BC5D-30BE94979CA2}">
      <dsp:nvSpPr>
        <dsp:cNvPr id="0" name=""/>
        <dsp:cNvSpPr/>
      </dsp:nvSpPr>
      <dsp:spPr>
        <a:xfrm>
          <a:off x="6482087" y="1175761"/>
          <a:ext cx="1481323" cy="962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Preliminary Investment Plan prepared</a:t>
          </a:r>
          <a:endParaRPr lang="en-US" sz="1400" b="1" kern="1200" dirty="0"/>
        </a:p>
      </dsp:txBody>
      <dsp:txXfrm>
        <a:off x="6529090" y="1222764"/>
        <a:ext cx="1387317" cy="868854"/>
      </dsp:txXfrm>
    </dsp:sp>
    <dsp:sp modelId="{569358C7-AA75-4099-B430-48C781C9787A}">
      <dsp:nvSpPr>
        <dsp:cNvPr id="0" name=""/>
        <dsp:cNvSpPr/>
      </dsp:nvSpPr>
      <dsp:spPr>
        <a:xfrm>
          <a:off x="2988871" y="522727"/>
          <a:ext cx="4537856" cy="4537856"/>
        </a:xfrm>
        <a:custGeom>
          <a:avLst/>
          <a:gdLst/>
          <a:ahLst/>
          <a:cxnLst/>
          <a:rect l="0" t="0" r="0" b="0"/>
          <a:pathLst>
            <a:path>
              <a:moveTo>
                <a:pt x="4502479" y="1869825"/>
              </a:moveTo>
              <a:arcTo wR="2268928" hR="2268928" stAng="20992140" swAng="121571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CA63B9-11FE-4D5E-99A3-31710F1A94B1}">
      <dsp:nvSpPr>
        <dsp:cNvPr id="0" name=""/>
        <dsp:cNvSpPr/>
      </dsp:nvSpPr>
      <dsp:spPr>
        <a:xfrm>
          <a:off x="6482087" y="3444689"/>
          <a:ext cx="1481323" cy="962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District posts Preliminary Plan on website for 30 days</a:t>
          </a:r>
          <a:endParaRPr lang="en-US" sz="1400" b="1" kern="1200" dirty="0"/>
        </a:p>
      </dsp:txBody>
      <dsp:txXfrm>
        <a:off x="6529090" y="3491692"/>
        <a:ext cx="1387317" cy="868854"/>
      </dsp:txXfrm>
    </dsp:sp>
    <dsp:sp modelId="{5407F3D2-831F-4E15-93F1-4F023C2DFD36}">
      <dsp:nvSpPr>
        <dsp:cNvPr id="0" name=""/>
        <dsp:cNvSpPr/>
      </dsp:nvSpPr>
      <dsp:spPr>
        <a:xfrm>
          <a:off x="2988871" y="522727"/>
          <a:ext cx="4537856" cy="4537856"/>
        </a:xfrm>
        <a:custGeom>
          <a:avLst/>
          <a:gdLst/>
          <a:ahLst/>
          <a:cxnLst/>
          <a:rect l="0" t="0" r="0" b="0"/>
          <a:pathLst>
            <a:path>
              <a:moveTo>
                <a:pt x="3712827" y="4019124"/>
              </a:moveTo>
              <a:arcTo wR="2268928" hR="2268928" stAng="3028657" swAng="92430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984CA8-8563-45F2-92EA-13957377784E}">
      <dsp:nvSpPr>
        <dsp:cNvPr id="0" name=""/>
        <dsp:cNvSpPr/>
      </dsp:nvSpPr>
      <dsp:spPr>
        <a:xfrm>
          <a:off x="4517138" y="4579153"/>
          <a:ext cx="1481323" cy="962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Public Notice and Hearing</a:t>
          </a:r>
          <a:endParaRPr lang="en-US" sz="1500" b="1" kern="1200" dirty="0"/>
        </a:p>
      </dsp:txBody>
      <dsp:txXfrm>
        <a:off x="4564141" y="4626156"/>
        <a:ext cx="1387317" cy="868854"/>
      </dsp:txXfrm>
    </dsp:sp>
    <dsp:sp modelId="{EDDC44F5-458E-400C-BD68-42ADF36AE3B6}">
      <dsp:nvSpPr>
        <dsp:cNvPr id="0" name=""/>
        <dsp:cNvSpPr/>
      </dsp:nvSpPr>
      <dsp:spPr>
        <a:xfrm>
          <a:off x="2988871" y="522727"/>
          <a:ext cx="4537856" cy="4537856"/>
        </a:xfrm>
        <a:custGeom>
          <a:avLst/>
          <a:gdLst/>
          <a:ahLst/>
          <a:cxnLst/>
          <a:rect l="0" t="0" r="0" b="0"/>
          <a:pathLst>
            <a:path>
              <a:moveTo>
                <a:pt x="1341827" y="4339801"/>
              </a:moveTo>
              <a:arcTo wR="2268928" hR="2268928" stAng="6847043" swAng="92430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5509C7-C974-4366-AA84-09920C401C09}">
      <dsp:nvSpPr>
        <dsp:cNvPr id="0" name=""/>
        <dsp:cNvSpPr/>
      </dsp:nvSpPr>
      <dsp:spPr>
        <a:xfrm>
          <a:off x="2552188" y="3444689"/>
          <a:ext cx="1481323" cy="962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Investment Plan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BOE Approved</a:t>
          </a:r>
          <a:endParaRPr lang="en-US" sz="1500" b="1" kern="1200" dirty="0"/>
        </a:p>
      </dsp:txBody>
      <dsp:txXfrm>
        <a:off x="2599191" y="3491692"/>
        <a:ext cx="1387317" cy="868854"/>
      </dsp:txXfrm>
    </dsp:sp>
    <dsp:sp modelId="{F3A798F3-661E-4AD7-839F-A856C1B889A0}">
      <dsp:nvSpPr>
        <dsp:cNvPr id="0" name=""/>
        <dsp:cNvSpPr/>
      </dsp:nvSpPr>
      <dsp:spPr>
        <a:xfrm>
          <a:off x="2988871" y="522727"/>
          <a:ext cx="4537856" cy="4537856"/>
        </a:xfrm>
        <a:custGeom>
          <a:avLst/>
          <a:gdLst/>
          <a:ahLst/>
          <a:cxnLst/>
          <a:rect l="0" t="0" r="0" b="0"/>
          <a:pathLst>
            <a:path>
              <a:moveTo>
                <a:pt x="35376" y="2668030"/>
              </a:moveTo>
              <a:arcTo wR="2268928" hR="2268928" stAng="10192140" swAng="121571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BCCA34-369A-40B5-B616-A0281E5D0CAD}">
      <dsp:nvSpPr>
        <dsp:cNvPr id="0" name=""/>
        <dsp:cNvSpPr/>
      </dsp:nvSpPr>
      <dsp:spPr>
        <a:xfrm>
          <a:off x="2552188" y="1175761"/>
          <a:ext cx="1481323" cy="962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District Submits Final Plan</a:t>
          </a:r>
          <a:endParaRPr lang="en-US" sz="1500" b="1" kern="1200" dirty="0"/>
        </a:p>
      </dsp:txBody>
      <dsp:txXfrm>
        <a:off x="2599191" y="1222764"/>
        <a:ext cx="1387317" cy="868854"/>
      </dsp:txXfrm>
    </dsp:sp>
    <dsp:sp modelId="{670D0AC0-F8F1-4454-A49D-2C140BF53EFC}">
      <dsp:nvSpPr>
        <dsp:cNvPr id="0" name=""/>
        <dsp:cNvSpPr/>
      </dsp:nvSpPr>
      <dsp:spPr>
        <a:xfrm>
          <a:off x="2988871" y="522727"/>
          <a:ext cx="4537856" cy="4537856"/>
        </a:xfrm>
        <a:custGeom>
          <a:avLst/>
          <a:gdLst/>
          <a:ahLst/>
          <a:cxnLst/>
          <a:rect l="0" t="0" r="0" b="0"/>
          <a:pathLst>
            <a:path>
              <a:moveTo>
                <a:pt x="807451" y="533382"/>
              </a:moveTo>
              <a:arcTo wR="2268928" hR="2268928" stAng="13793987" swAng="81639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0A24E0-F038-4F44-98D2-F0E220D8BFA3}">
      <dsp:nvSpPr>
        <dsp:cNvPr id="0" name=""/>
        <dsp:cNvSpPr/>
      </dsp:nvSpPr>
      <dsp:spPr>
        <a:xfrm>
          <a:off x="5058816" y="1400"/>
          <a:ext cx="1464766" cy="952098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16200000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baseline="0" dirty="0" smtClean="0">
              <a:solidFill>
                <a:schemeClr val="tx1"/>
              </a:solidFill>
            </a:rPr>
            <a:t>District Submits Final Plan in NYSED Portal</a:t>
          </a:r>
          <a:endParaRPr lang="en-US" sz="1400" b="1" kern="1200" baseline="0" dirty="0">
            <a:solidFill>
              <a:schemeClr val="tx1"/>
            </a:solidFill>
          </a:endParaRPr>
        </a:p>
      </dsp:txBody>
      <dsp:txXfrm>
        <a:off x="5105294" y="47878"/>
        <a:ext cx="1371810" cy="859142"/>
      </dsp:txXfrm>
    </dsp:sp>
    <dsp:sp modelId="{68A7AB9E-BEE1-4FA9-B6C3-91C3C5F75C93}">
      <dsp:nvSpPr>
        <dsp:cNvPr id="0" name=""/>
        <dsp:cNvSpPr/>
      </dsp:nvSpPr>
      <dsp:spPr>
        <a:xfrm>
          <a:off x="3547221" y="477450"/>
          <a:ext cx="4487956" cy="4487956"/>
        </a:xfrm>
        <a:custGeom>
          <a:avLst/>
          <a:gdLst/>
          <a:ahLst/>
          <a:cxnLst/>
          <a:rect l="0" t="0" r="0" b="0"/>
          <a:pathLst>
            <a:path>
              <a:moveTo>
                <a:pt x="3160802" y="195839"/>
              </a:moveTo>
              <a:arcTo wR="2243978" hR="2243978" stAng="17646905" swAng="92454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4E93DE-FDB9-45D2-A9F1-943340D199B0}">
      <dsp:nvSpPr>
        <dsp:cNvPr id="0" name=""/>
        <dsp:cNvSpPr/>
      </dsp:nvSpPr>
      <dsp:spPr>
        <a:xfrm>
          <a:off x="7002158" y="1123390"/>
          <a:ext cx="1464766" cy="9520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SED Staff Review and Approve Plan</a:t>
          </a:r>
          <a:endParaRPr lang="en-US" sz="1400" b="1" kern="1200" dirty="0"/>
        </a:p>
      </dsp:txBody>
      <dsp:txXfrm>
        <a:off x="7048636" y="1169868"/>
        <a:ext cx="1371810" cy="859142"/>
      </dsp:txXfrm>
    </dsp:sp>
    <dsp:sp modelId="{1E8CC4E9-E335-426F-B4D1-98A7B51495DD}">
      <dsp:nvSpPr>
        <dsp:cNvPr id="0" name=""/>
        <dsp:cNvSpPr/>
      </dsp:nvSpPr>
      <dsp:spPr>
        <a:xfrm>
          <a:off x="3547221" y="477450"/>
          <a:ext cx="4487956" cy="4487956"/>
        </a:xfrm>
        <a:custGeom>
          <a:avLst/>
          <a:gdLst/>
          <a:ahLst/>
          <a:cxnLst/>
          <a:rect l="0" t="0" r="0" b="0"/>
          <a:pathLst>
            <a:path>
              <a:moveTo>
                <a:pt x="4452959" y="1849209"/>
              </a:moveTo>
              <a:arcTo wR="2243978" hR="2243978" stAng="20992054" swAng="121589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9A9C3B-AE67-4DE3-8968-6A51A1A17747}">
      <dsp:nvSpPr>
        <dsp:cNvPr id="0" name=""/>
        <dsp:cNvSpPr/>
      </dsp:nvSpPr>
      <dsp:spPr>
        <a:xfrm>
          <a:off x="7002158" y="3367368"/>
          <a:ext cx="1464766" cy="9520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SSBA Review Board Review and Approve Plan</a:t>
          </a:r>
          <a:endParaRPr lang="en-US" sz="1400" b="1" kern="1200" dirty="0"/>
        </a:p>
      </dsp:txBody>
      <dsp:txXfrm>
        <a:off x="7048636" y="3413846"/>
        <a:ext cx="1371810" cy="859142"/>
      </dsp:txXfrm>
    </dsp:sp>
    <dsp:sp modelId="{1C33E755-FE02-4FC3-AEB8-6AFCD3AD1452}">
      <dsp:nvSpPr>
        <dsp:cNvPr id="0" name=""/>
        <dsp:cNvSpPr/>
      </dsp:nvSpPr>
      <dsp:spPr>
        <a:xfrm>
          <a:off x="3547221" y="477450"/>
          <a:ext cx="4487956" cy="4487956"/>
        </a:xfrm>
        <a:custGeom>
          <a:avLst/>
          <a:gdLst/>
          <a:ahLst/>
          <a:cxnLst/>
          <a:rect l="0" t="0" r="0" b="0"/>
          <a:pathLst>
            <a:path>
              <a:moveTo>
                <a:pt x="3672056" y="3974883"/>
              </a:moveTo>
              <a:arcTo wR="2243978" hR="2243978" stAng="3028547" swAng="92454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2A0229-DFC4-46FB-86FE-C5FE793CDF7A}">
      <dsp:nvSpPr>
        <dsp:cNvPr id="0" name=""/>
        <dsp:cNvSpPr/>
      </dsp:nvSpPr>
      <dsp:spPr>
        <a:xfrm>
          <a:off x="5058816" y="4489357"/>
          <a:ext cx="1464766" cy="9520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 </a:t>
          </a:r>
          <a:r>
            <a:rPr lang="en-US" sz="1500" b="1" kern="1200" dirty="0" smtClean="0"/>
            <a:t>District Begins Project(s</a:t>
          </a:r>
          <a:r>
            <a:rPr lang="en-US" sz="1400" kern="1200" dirty="0" smtClean="0"/>
            <a:t>)</a:t>
          </a:r>
          <a:endParaRPr lang="en-US" sz="1400" kern="1200" dirty="0"/>
        </a:p>
      </dsp:txBody>
      <dsp:txXfrm>
        <a:off x="5105294" y="4535835"/>
        <a:ext cx="1371810" cy="859142"/>
      </dsp:txXfrm>
    </dsp:sp>
    <dsp:sp modelId="{3C691A10-0E87-4AAD-9B1B-9B1F0F6CFF95}">
      <dsp:nvSpPr>
        <dsp:cNvPr id="0" name=""/>
        <dsp:cNvSpPr/>
      </dsp:nvSpPr>
      <dsp:spPr>
        <a:xfrm>
          <a:off x="3547221" y="477450"/>
          <a:ext cx="4487956" cy="4487956"/>
        </a:xfrm>
        <a:custGeom>
          <a:avLst/>
          <a:gdLst/>
          <a:ahLst/>
          <a:cxnLst/>
          <a:rect l="0" t="0" r="0" b="0"/>
          <a:pathLst>
            <a:path>
              <a:moveTo>
                <a:pt x="1327154" y="4292117"/>
              </a:moveTo>
              <a:arcTo wR="2243978" hR="2243978" stAng="6846905" swAng="92454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95AD21-41B6-4897-B3AA-0B4ACBC9BF6B}">
      <dsp:nvSpPr>
        <dsp:cNvPr id="0" name=""/>
        <dsp:cNvSpPr/>
      </dsp:nvSpPr>
      <dsp:spPr>
        <a:xfrm>
          <a:off x="3115473" y="3367368"/>
          <a:ext cx="1464766" cy="9520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District Submits Reimbursement Request(s)</a:t>
          </a:r>
          <a:endParaRPr lang="en-US" sz="1400" b="1" kern="1200" dirty="0"/>
        </a:p>
      </dsp:txBody>
      <dsp:txXfrm>
        <a:off x="3161951" y="3413846"/>
        <a:ext cx="1371810" cy="859142"/>
      </dsp:txXfrm>
    </dsp:sp>
    <dsp:sp modelId="{933B6BA6-414F-4634-A3CA-6BAF74F4E348}">
      <dsp:nvSpPr>
        <dsp:cNvPr id="0" name=""/>
        <dsp:cNvSpPr/>
      </dsp:nvSpPr>
      <dsp:spPr>
        <a:xfrm>
          <a:off x="3547221" y="477450"/>
          <a:ext cx="4487956" cy="4487956"/>
        </a:xfrm>
        <a:custGeom>
          <a:avLst/>
          <a:gdLst/>
          <a:ahLst/>
          <a:cxnLst/>
          <a:rect l="0" t="0" r="0" b="0"/>
          <a:pathLst>
            <a:path>
              <a:moveTo>
                <a:pt x="34997" y="2638747"/>
              </a:moveTo>
              <a:arcTo wR="2243978" hR="2243978" stAng="10192054" swAng="121589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ABF57C-F34A-4BF4-8FF9-4E52E08CE47E}">
      <dsp:nvSpPr>
        <dsp:cNvPr id="0" name=""/>
        <dsp:cNvSpPr/>
      </dsp:nvSpPr>
      <dsp:spPr>
        <a:xfrm>
          <a:off x="3115473" y="1123390"/>
          <a:ext cx="1464766" cy="9520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SED/State Reimburses District</a:t>
          </a:r>
          <a:endParaRPr lang="en-US" sz="1500" b="1" kern="1200" dirty="0"/>
        </a:p>
      </dsp:txBody>
      <dsp:txXfrm>
        <a:off x="3161951" y="1169868"/>
        <a:ext cx="1371810" cy="859142"/>
      </dsp:txXfrm>
    </dsp:sp>
    <dsp:sp modelId="{904907A6-E8A0-45CE-AAE2-81352532FFC2}">
      <dsp:nvSpPr>
        <dsp:cNvPr id="0" name=""/>
        <dsp:cNvSpPr/>
      </dsp:nvSpPr>
      <dsp:spPr>
        <a:xfrm>
          <a:off x="3547221" y="477450"/>
          <a:ext cx="4487956" cy="4487956"/>
        </a:xfrm>
        <a:custGeom>
          <a:avLst/>
          <a:gdLst/>
          <a:ahLst/>
          <a:cxnLst/>
          <a:rect l="0" t="0" r="0" b="0"/>
          <a:pathLst>
            <a:path>
              <a:moveTo>
                <a:pt x="815900" y="513073"/>
              </a:moveTo>
              <a:arcTo wR="2243978" hR="2243978" stAng="13828547" swAng="92454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6F9AB3F-A6F2-4ABD-8BDF-4103A0F0CF83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AC8B6BC-1094-48A1-BACF-BA040A409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266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CD108B6-7AA5-4AC1-88B2-11C5AACD8E0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4523B9D-6B10-4EB2-A6DB-166E59A3E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632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23B9D-6B10-4EB2-A6DB-166E59A3E81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305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23B9D-6B10-4EB2-A6DB-166E59A3E8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58FF-995D-4AF3-AE16-BC0500F9B9A7}" type="datetime1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BD1F-AA61-4990-A9D6-3BA66742D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284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5B8E0-397F-4019-BD12-6ED095980B3A}" type="datetime1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BD1F-AA61-4990-A9D6-3BA66742D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670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EBD96-342D-4054-A3AD-00543EEA12C6}" type="datetime1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BD1F-AA61-4990-A9D6-3BA66742D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94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B82CC-1F50-42E6-9DA7-79EB024536FD}" type="datetime1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BD1F-AA61-4990-A9D6-3BA66742D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388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AB3FA-11D9-4397-A708-77F8F94ADC27}" type="datetime1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BD1F-AA61-4990-A9D6-3BA66742D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149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4013-151C-4D0A-BF81-B68224D0ABC7}" type="datetime1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BD1F-AA61-4990-A9D6-3BA66742D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111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45556-9BA5-41BE-94C7-4913CAC0AF62}" type="datetime1">
              <a:rPr lang="en-US" smtClean="0"/>
              <a:t>11/23/2015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BD1F-AA61-4990-A9D6-3BA66742D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245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76BA7-A78E-4F43-A32A-DA11834B6E7C}" type="datetime1">
              <a:rPr lang="en-US" smtClean="0"/>
              <a:t>11/23/2015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BD1F-AA61-4990-A9D6-3BA66742D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5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A616-FA7E-4322-B45A-427FE8737B71}" type="datetime1">
              <a:rPr lang="en-US" smtClean="0"/>
              <a:t>11/23/2015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BD1F-AA61-4990-A9D6-3BA66742D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164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3D81-D45C-4B82-A37F-4421FC4CDF14}" type="datetime1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BD1F-AA61-4990-A9D6-3BA66742D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212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9CC8-E8CA-4C4C-8E6B-43FD4B0409FC}" type="datetime1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BD1F-AA61-4990-A9D6-3BA66742D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53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40E83-548D-4F3A-B833-AC97E24BBD48}" type="datetime1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4BD1F-AA61-4990-A9D6-3BA66742D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488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rooseveltufsd.org/Page/142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3926" y="1694688"/>
            <a:ext cx="10527632" cy="121952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New York Smart Schools Bond Act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5742" y="3251210"/>
            <a:ext cx="9144000" cy="1655762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Overview </a:t>
            </a:r>
          </a:p>
          <a:p>
            <a:r>
              <a:rPr lang="en-US" sz="3600" b="1" dirty="0" smtClean="0"/>
              <a:t>and </a:t>
            </a:r>
          </a:p>
          <a:p>
            <a:r>
              <a:rPr lang="en-US" sz="3600" b="1" dirty="0" smtClean="0"/>
              <a:t>Phase I - Preliminary District Investment Plan</a:t>
            </a:r>
          </a:p>
          <a:p>
            <a:endParaRPr lang="en-US" sz="3600" dirty="0"/>
          </a:p>
          <a:p>
            <a:r>
              <a:rPr lang="en-US" sz="2000" b="1" dirty="0" smtClean="0"/>
              <a:t>January 14, 2016</a:t>
            </a:r>
            <a:endParaRPr lang="en-US" sz="2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5035" y="289691"/>
            <a:ext cx="8634707" cy="1599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66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4491"/>
          </a:xfrm>
        </p:spPr>
        <p:txBody>
          <a:bodyPr/>
          <a:lstStyle/>
          <a:p>
            <a:r>
              <a:rPr lang="en-US" b="1" dirty="0" smtClean="0"/>
              <a:t>New York Smart Schools Bond Act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9616"/>
            <a:ext cx="10515600" cy="5120640"/>
          </a:xfrm>
        </p:spPr>
        <p:txBody>
          <a:bodyPr>
            <a:normAutofit lnSpcReduction="10000"/>
          </a:bodyPr>
          <a:lstStyle/>
          <a:p>
            <a:pPr>
              <a:buSzPct val="75000"/>
              <a:buFont typeface="Wingdings" panose="05000000000000000000" pitchFamily="2" charset="2"/>
              <a:buChar char="q"/>
            </a:pPr>
            <a:r>
              <a:rPr lang="en-US" dirty="0" smtClean="0"/>
              <a:t> </a:t>
            </a:r>
            <a:r>
              <a:rPr lang="en-US" b="1" dirty="0" smtClean="0"/>
              <a:t>Governor Cuomo authorized the Smart Schools Bond Act (SSBA) in the 2014/15 NYS budget.</a:t>
            </a:r>
          </a:p>
          <a:p>
            <a:pPr lvl="1"/>
            <a:r>
              <a:rPr lang="en-US" dirty="0" smtClean="0"/>
              <a:t>A total of $2,000,000,000 was appropriated state-wide.</a:t>
            </a:r>
          </a:p>
          <a:p>
            <a:pPr lvl="1"/>
            <a:r>
              <a:rPr lang="en-US" dirty="0" smtClean="0"/>
              <a:t>RUFSD’s allocation is $4,300,000 (based upon state-aid allocations)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 smtClean="0"/>
              <a:t> </a:t>
            </a:r>
            <a:r>
              <a:rPr lang="en-US" i="1" dirty="0" smtClean="0"/>
              <a:t>Allocations do not expire !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i="1" dirty="0" smtClean="0"/>
              <a:t> Funds are provided as reimbursement</a:t>
            </a:r>
          </a:p>
          <a:p>
            <a:pPr marL="457200" lvl="1" indent="0">
              <a:lnSpc>
                <a:spcPct val="50000"/>
              </a:lnSpc>
              <a:buNone/>
            </a:pPr>
            <a:endParaRPr lang="en-US" dirty="0" smtClean="0"/>
          </a:p>
          <a:p>
            <a:pPr>
              <a:buSzPct val="75000"/>
              <a:buFont typeface="Wingdings" panose="05000000000000000000" pitchFamily="2" charset="2"/>
              <a:buChar char="q"/>
            </a:pPr>
            <a:r>
              <a:rPr lang="en-US" dirty="0" smtClean="0"/>
              <a:t> </a:t>
            </a:r>
            <a:r>
              <a:rPr lang="en-US" b="1" dirty="0" smtClean="0"/>
              <a:t>Proceeds from the bond are used to “improve learning opportunity for public and nonpublic school students” by funding projects for:</a:t>
            </a:r>
          </a:p>
          <a:p>
            <a:pPr lvl="1"/>
            <a:r>
              <a:rPr lang="en-US" dirty="0" smtClean="0"/>
              <a:t>Acquire learning technology (i.e. whiteboards, servers, PC, tablets, etc.).</a:t>
            </a:r>
          </a:p>
          <a:p>
            <a:pPr lvl="1"/>
            <a:r>
              <a:rPr lang="en-US" dirty="0" smtClean="0"/>
              <a:t>Install high-speed broadband or wireless internet connectivity.</a:t>
            </a:r>
          </a:p>
          <a:p>
            <a:pPr lvl="1"/>
            <a:r>
              <a:rPr lang="en-US" dirty="0" smtClean="0"/>
              <a:t>Construct, enhance and modernize educational facilities to accommodate Pre-K and replace portable classrooms.</a:t>
            </a:r>
          </a:p>
          <a:p>
            <a:pPr lvl="1"/>
            <a:r>
              <a:rPr lang="en-US" dirty="0" smtClean="0"/>
              <a:t>Install high-tech security features.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BD1F-AA61-4990-A9D6-3BA66742D2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462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3354"/>
            <a:ext cx="10755086" cy="946316"/>
          </a:xfrm>
        </p:spPr>
        <p:txBody>
          <a:bodyPr>
            <a:normAutofit/>
          </a:bodyPr>
          <a:lstStyle/>
          <a:p>
            <a:r>
              <a:rPr lang="en-US" b="1" dirty="0" smtClean="0"/>
              <a:t>Accessing Smart Schools Bond Act (SSBA) Funds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579" y="1395663"/>
            <a:ext cx="11285621" cy="5317957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Requirements for accessing District Smart Schools allocation: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endParaRPr lang="en-US" b="1" dirty="0" smtClean="0"/>
          </a:p>
          <a:p>
            <a:pPr marL="457200" lvl="1" indent="0">
              <a:buNone/>
            </a:pPr>
            <a:r>
              <a:rPr lang="en-US" sz="3200" dirty="0" smtClean="0">
                <a:solidFill>
                  <a:srgbClr val="92D050"/>
                </a:solidFill>
                <a:sym typeface="Wingdings" panose="05000000000000000000" pitchFamily="2" charset="2"/>
              </a:rPr>
              <a:t></a:t>
            </a:r>
            <a:r>
              <a:rPr lang="en-US" sz="3200" dirty="0" smtClean="0">
                <a:solidFill>
                  <a:srgbClr val="92D050"/>
                </a:solidFill>
              </a:rPr>
              <a:t>	</a:t>
            </a:r>
            <a:r>
              <a:rPr lang="en-US" b="1" dirty="0" smtClean="0"/>
              <a:t>A NYSED approved Technology Plan Survey (excepts from District plan)</a:t>
            </a:r>
          </a:p>
          <a:p>
            <a:pPr marL="914400" lvl="2" indent="0">
              <a:buNone/>
            </a:pPr>
            <a:r>
              <a:rPr lang="en-US" b="1" i="1" dirty="0" smtClean="0"/>
              <a:t>RUFSD plan approved on 10/20/15.  Posted on District website </a:t>
            </a:r>
            <a:r>
              <a:rPr lang="en-US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  <a:hlinkClick r:id="rId2"/>
              </a:rPr>
              <a:t>http://rooseveltufsd.org/Page/1423</a:t>
            </a:r>
            <a:endParaRPr lang="en-US" b="1" i="1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914400" lvl="2" indent="0">
              <a:lnSpc>
                <a:spcPct val="60000"/>
              </a:lnSpc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sz="3200" dirty="0" smtClean="0">
                <a:solidFill>
                  <a:srgbClr val="92D050"/>
                </a:solidFill>
                <a:sym typeface="Wingdings" panose="05000000000000000000" pitchFamily="2" charset="2"/>
              </a:rPr>
              <a:t> </a:t>
            </a:r>
            <a:r>
              <a:rPr lang="en-US" dirty="0" smtClean="0"/>
              <a:t>	</a:t>
            </a:r>
            <a:r>
              <a:rPr lang="en-US" b="1" dirty="0" smtClean="0"/>
              <a:t>Conduct stakeholder meetings for consultation toward development of spending plans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sz="2100" b="1" i="1" dirty="0" smtClean="0"/>
              <a:t>RUFSD stakeholder meetings underway with the Technology Advisory Committee</a:t>
            </a:r>
          </a:p>
          <a:p>
            <a:pPr marL="457200" lvl="1" indent="0">
              <a:lnSpc>
                <a:spcPct val="50000"/>
              </a:lnSpc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sz="3600" dirty="0" smtClean="0">
                <a:solidFill>
                  <a:srgbClr val="92D050"/>
                </a:solidFill>
                <a:sym typeface="Wingdings" panose="05000000000000000000" pitchFamily="2" charset="2"/>
              </a:rPr>
              <a:t></a:t>
            </a:r>
            <a:r>
              <a:rPr lang="en-US" dirty="0" smtClean="0">
                <a:solidFill>
                  <a:srgbClr val="92D050"/>
                </a:solidFill>
                <a:sym typeface="Wingdings" panose="05000000000000000000" pitchFamily="2" charset="2"/>
              </a:rPr>
              <a:t> </a:t>
            </a:r>
            <a:r>
              <a:rPr lang="en-US" b="1" dirty="0" smtClean="0"/>
              <a:t>Preparation of Preliminary Investment Spending plan(s)</a:t>
            </a:r>
          </a:p>
          <a:p>
            <a:pPr marL="457200" lvl="1" indent="0">
              <a:buNone/>
            </a:pPr>
            <a:r>
              <a:rPr lang="en-US" sz="2100" i="1" dirty="0" smtClean="0"/>
              <a:t>	</a:t>
            </a:r>
            <a:r>
              <a:rPr lang="en-US" sz="2100" b="1" i="1" dirty="0" smtClean="0"/>
              <a:t>Phase I  - Plan to address RUFSD infrastructure and Security needs developed</a:t>
            </a:r>
          </a:p>
          <a:p>
            <a:pPr marL="1371600" lvl="3" indent="0">
              <a:lnSpc>
                <a:spcPct val="60000"/>
              </a:lnSpc>
              <a:buNone/>
            </a:pPr>
            <a:endParaRPr lang="en-US" sz="2100" i="1" dirty="0" smtClean="0"/>
          </a:p>
          <a:p>
            <a:pPr marL="457200" lvl="1" indent="0">
              <a:buNone/>
            </a:pPr>
            <a:r>
              <a:rPr lang="en-US" sz="3900" dirty="0">
                <a:solidFill>
                  <a:srgbClr val="FFFF00"/>
                </a:solidFill>
                <a:sym typeface="Wingdings" panose="05000000000000000000" pitchFamily="2" charset="2"/>
              </a:rPr>
              <a:t></a:t>
            </a:r>
            <a:r>
              <a:rPr lang="en-US" dirty="0" smtClean="0"/>
              <a:t>	</a:t>
            </a:r>
            <a:r>
              <a:rPr lang="en-US" b="1" dirty="0" smtClean="0"/>
              <a:t>Community forum(s) &amp; BOE approval – mid- January 2016</a:t>
            </a:r>
          </a:p>
          <a:p>
            <a:pPr marL="914400" lvl="2" indent="0">
              <a:buNone/>
            </a:pPr>
            <a:r>
              <a:rPr lang="en-US" b="1" i="1" dirty="0" smtClean="0"/>
              <a:t>meeting to inform, hear input and receive BOE approval on Phase I Preliminary Investment Plan</a:t>
            </a:r>
          </a:p>
          <a:p>
            <a:pPr marL="914400" lvl="2" indent="0">
              <a:lnSpc>
                <a:spcPct val="60000"/>
              </a:lnSpc>
              <a:buNone/>
            </a:pPr>
            <a:endParaRPr lang="en-US" b="1" i="1" dirty="0" smtClean="0"/>
          </a:p>
          <a:p>
            <a:pPr marL="457200" lvl="1" indent="0">
              <a:buNone/>
            </a:pPr>
            <a:r>
              <a:rPr lang="en-US" sz="2600" b="1" dirty="0" smtClean="0">
                <a:solidFill>
                  <a:srgbClr val="FFFF00"/>
                </a:solidFill>
                <a:sym typeface="Wingdings" panose="05000000000000000000" pitchFamily="2" charset="2"/>
              </a:rPr>
              <a:t>TBD</a:t>
            </a:r>
            <a:r>
              <a:rPr lang="en-US" sz="3900" dirty="0" smtClean="0">
                <a:solidFill>
                  <a:srgbClr val="FFFF00"/>
                </a:solidFill>
                <a:sym typeface="Wingdings" panose="05000000000000000000" pitchFamily="2" charset="2"/>
              </a:rPr>
              <a:t> </a:t>
            </a:r>
            <a:r>
              <a:rPr lang="en-US" b="1" dirty="0" smtClean="0"/>
              <a:t>Submittal of plans to the NYS Smart Schools Bond Review Board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BD1F-AA61-4990-A9D6-3BA66742D2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09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8" y="288926"/>
            <a:ext cx="10515600" cy="850063"/>
          </a:xfrm>
        </p:spPr>
        <p:txBody>
          <a:bodyPr/>
          <a:lstStyle/>
          <a:p>
            <a:pPr algn="ctr"/>
            <a:r>
              <a:rPr lang="en-US" b="1" dirty="0" smtClean="0"/>
              <a:t>SSBA Investment Plan District Process</a:t>
            </a:r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4004911"/>
              </p:ext>
            </p:extLst>
          </p:nvPr>
        </p:nvGraphicFramePr>
        <p:xfrm>
          <a:off x="838200" y="1215188"/>
          <a:ext cx="10515600" cy="5506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BD1F-AA61-4990-A9D6-3BA66742D213}" type="slidenum">
              <a:rPr lang="en-US" smtClean="0"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709322" y="2326286"/>
            <a:ext cx="773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[Start]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19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657" y="190953"/>
            <a:ext cx="10515600" cy="952047"/>
          </a:xfrm>
        </p:spPr>
        <p:txBody>
          <a:bodyPr/>
          <a:lstStyle/>
          <a:p>
            <a:pPr algn="ctr"/>
            <a:r>
              <a:rPr lang="en-US" b="1" dirty="0" smtClean="0"/>
              <a:t>Smart Schools Act Review Board Process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BD1F-AA61-4990-A9D6-3BA66742D213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7086551"/>
              </p:ext>
            </p:extLst>
          </p:nvPr>
        </p:nvGraphicFramePr>
        <p:xfrm>
          <a:off x="250371" y="1208314"/>
          <a:ext cx="11582399" cy="5442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 flipH="1">
            <a:off x="8937171" y="2328446"/>
            <a:ext cx="28955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Streamlined review process?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 flipH="1">
            <a:off x="8937170" y="4529983"/>
            <a:ext cx="30915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Statutory Board meets every 90 days.  April 2016?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5731094" y="2220686"/>
            <a:ext cx="773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[Start]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25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947" y="481264"/>
            <a:ext cx="11718758" cy="102268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District Preliminary SSBA Investment Plan Summary</a:t>
            </a:r>
            <a:r>
              <a:rPr lang="en-US" dirty="0" smtClean="0"/>
              <a:t>	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8537867"/>
              </p:ext>
            </p:extLst>
          </p:nvPr>
        </p:nvGraphicFramePr>
        <p:xfrm>
          <a:off x="717885" y="1567548"/>
          <a:ext cx="9240253" cy="4903302"/>
        </p:xfrm>
        <a:graphic>
          <a:graphicData uri="http://schemas.openxmlformats.org/drawingml/2006/table">
            <a:tbl>
              <a:tblPr/>
              <a:tblGrid>
                <a:gridCol w="2192182"/>
                <a:gridCol w="5178019"/>
                <a:gridCol w="1870052"/>
              </a:tblGrid>
              <a:tr h="27196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Classification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Description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Est. Costs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</a:tr>
              <a:tr h="27249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High Speed Connectivity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Wi-Fi &amp;  infrastructure </a:t>
                      </a: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upgrade at 3 elementary schools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$1,100,000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1969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baseline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49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Hi-Tech Security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baseline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Upgrade Video Survelliance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$  118,000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493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baseline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Panic Alarm System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$    13,500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493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baseline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Lockdown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integation</a:t>
                      </a: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w/NCPD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$      8,400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493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baseline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Lockdown strobe lights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$    15,400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493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baseline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baseline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Cellphone lockdown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$      5,900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493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baseline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baseline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PA system integration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$    10,250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493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baseline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baseline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Computer lockdown notification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$    19,750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493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baseline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baseline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Blackboard/Lockdown integation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$      5,900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493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baseline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baseline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Lockdown/Access Card disable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$      8,800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493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baseline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IP Phone/lockdown notification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$      5,900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493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baseline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baseline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Website/Lockdown notification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$      6,900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493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baseline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ScholarChip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Visitor </a:t>
                      </a: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Management System for five schools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$    26,800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49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baseline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baseline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Purchase and installation of CCTV cameras in select locations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$    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20,000 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69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baseline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baseline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2493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$  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1,365,500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BD1F-AA61-4990-A9D6-3BA66742D213}" type="slidenum">
              <a:rPr lang="en-US" smtClean="0"/>
              <a:t>6</a:t>
            </a:fld>
            <a:endParaRPr lang="en-US"/>
          </a:p>
        </p:txBody>
      </p:sp>
      <p:sp>
        <p:nvSpPr>
          <p:cNvPr id="5" name="Left Arrow Callout 4"/>
          <p:cNvSpPr/>
          <p:nvPr/>
        </p:nvSpPr>
        <p:spPr>
          <a:xfrm>
            <a:off x="9529011" y="2273968"/>
            <a:ext cx="2454442" cy="4082382"/>
          </a:xfrm>
          <a:prstGeom prst="leftArrow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527633" y="2695298"/>
            <a:ext cx="13715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Phase I:</a:t>
            </a:r>
          </a:p>
          <a:p>
            <a:pPr algn="ctr"/>
            <a:endParaRPr lang="en-US" sz="1600" b="1" dirty="0" smtClean="0"/>
          </a:p>
          <a:p>
            <a:endParaRPr lang="en-US" sz="1600" b="1" dirty="0"/>
          </a:p>
          <a:p>
            <a:r>
              <a:rPr lang="en-US" sz="1600" b="1" dirty="0" smtClean="0"/>
              <a:t>Infrastructure </a:t>
            </a:r>
          </a:p>
          <a:p>
            <a:endParaRPr lang="en-US" sz="1600" b="1" dirty="0" smtClean="0"/>
          </a:p>
          <a:p>
            <a:endParaRPr lang="en-US" sz="1600" b="1" dirty="0"/>
          </a:p>
          <a:p>
            <a:pPr algn="ctr"/>
            <a:r>
              <a:rPr lang="en-US" sz="1600" b="1" dirty="0" smtClean="0"/>
              <a:t>and</a:t>
            </a:r>
          </a:p>
          <a:p>
            <a:endParaRPr lang="en-US" sz="1600" b="1" dirty="0" smtClean="0"/>
          </a:p>
          <a:p>
            <a:endParaRPr lang="en-US" sz="1600" b="1" dirty="0"/>
          </a:p>
          <a:p>
            <a:endParaRPr lang="en-US" sz="1600" b="1" dirty="0"/>
          </a:p>
          <a:p>
            <a:pPr algn="ctr"/>
            <a:r>
              <a:rPr lang="en-US" sz="1600" b="1" dirty="0" smtClean="0"/>
              <a:t>Safety measures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9987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971" y="256268"/>
            <a:ext cx="10515600" cy="1082675"/>
          </a:xfrm>
        </p:spPr>
        <p:txBody>
          <a:bodyPr/>
          <a:lstStyle/>
          <a:p>
            <a:r>
              <a:rPr lang="en-US" b="1" dirty="0" smtClean="0"/>
              <a:t>What’s Next 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229" y="1295400"/>
            <a:ext cx="10613571" cy="5297906"/>
          </a:xfrm>
        </p:spPr>
        <p:txBody>
          <a:bodyPr>
            <a:normAutofit/>
          </a:bodyPr>
          <a:lstStyle/>
          <a:p>
            <a:pPr>
              <a:buSzPct val="75000"/>
              <a:buFont typeface="Wingdings" panose="05000000000000000000" pitchFamily="2" charset="2"/>
              <a:buChar char="q"/>
            </a:pPr>
            <a:r>
              <a:rPr lang="en-US" dirty="0" smtClean="0"/>
              <a:t> </a:t>
            </a:r>
            <a:r>
              <a:rPr lang="en-US" b="1" dirty="0" smtClean="0"/>
              <a:t>BOE resolution approving Phase I - Preliminary </a:t>
            </a:r>
            <a:r>
              <a:rPr lang="en-US" b="1" dirty="0"/>
              <a:t>I</a:t>
            </a:r>
            <a:r>
              <a:rPr lang="en-US" b="1" dirty="0" smtClean="0"/>
              <a:t>nvestment Plan</a:t>
            </a:r>
          </a:p>
          <a:p>
            <a:pPr lvl="1"/>
            <a:r>
              <a:rPr lang="en-US" dirty="0" smtClean="0"/>
              <a:t>Submittal of plans to  the SSBA Review Board by February 2016.</a:t>
            </a:r>
          </a:p>
          <a:p>
            <a:pPr lvl="1"/>
            <a:r>
              <a:rPr lang="en-US" dirty="0" smtClean="0"/>
              <a:t>Infrastructure work performed during Summer/Fall 2016, if approved on-time.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SzPct val="75000"/>
              <a:buFont typeface="Wingdings" panose="05000000000000000000" pitchFamily="2" charset="2"/>
              <a:buChar char="q"/>
            </a:pPr>
            <a:r>
              <a:rPr lang="en-US" dirty="0" smtClean="0"/>
              <a:t> </a:t>
            </a:r>
            <a:r>
              <a:rPr lang="en-US" b="1" dirty="0" smtClean="0"/>
              <a:t>Stakeholder groups continue to meet and develop a long-term, sustainable investment plan to acquire and integrate technology such as:</a:t>
            </a:r>
          </a:p>
          <a:p>
            <a:pPr lvl="1"/>
            <a:r>
              <a:rPr lang="en-US" dirty="0" smtClean="0"/>
              <a:t>1 to 1 mobile device strategy</a:t>
            </a:r>
          </a:p>
          <a:p>
            <a:pPr lvl="1"/>
            <a:r>
              <a:rPr lang="en-US" dirty="0" smtClean="0"/>
              <a:t>Mobile STEM labs</a:t>
            </a:r>
          </a:p>
          <a:p>
            <a:pPr lvl="1"/>
            <a:r>
              <a:rPr lang="en-US" dirty="0" smtClean="0"/>
              <a:t>TV studio</a:t>
            </a:r>
          </a:p>
          <a:p>
            <a:pPr lvl="1"/>
            <a:r>
              <a:rPr lang="en-US" dirty="0" smtClean="0"/>
              <a:t>Interactive whiteboards</a:t>
            </a:r>
          </a:p>
          <a:p>
            <a:pPr lvl="1"/>
            <a:r>
              <a:rPr lang="en-US" dirty="0" smtClean="0"/>
              <a:t>3D printers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BD1F-AA61-4990-A9D6-3BA66742D213}" type="slidenum">
              <a:rPr lang="en-US" smtClean="0"/>
              <a:t>7</a:t>
            </a:fld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0457" y="4038600"/>
            <a:ext cx="5387068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257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8829" y="1382486"/>
            <a:ext cx="10515600" cy="3951514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 smtClean="0"/>
              <a:t>Questions </a:t>
            </a:r>
            <a:br>
              <a:rPr lang="en-US" sz="6600" b="1" dirty="0" smtClean="0"/>
            </a:br>
            <a:r>
              <a:rPr lang="en-US" sz="10700" b="1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BD1F-AA61-4990-A9D6-3BA66742D21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73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</TotalTime>
  <Words>464</Words>
  <Application>Microsoft Office PowerPoint</Application>
  <PresentationFormat>Custom</PresentationFormat>
  <Paragraphs>124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New York Smart Schools Bond Act</vt:lpstr>
      <vt:lpstr>New York Smart Schools Bond Act</vt:lpstr>
      <vt:lpstr>Accessing Smart Schools Bond Act (SSBA) Funds</vt:lpstr>
      <vt:lpstr>SSBA Investment Plan District Process</vt:lpstr>
      <vt:lpstr>Smart Schools Act Review Board Process</vt:lpstr>
      <vt:lpstr>District Preliminary SSBA Investment Plan Summary </vt:lpstr>
      <vt:lpstr>What’s Next ?</vt:lpstr>
      <vt:lpstr>Questions  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 hamilton</dc:creator>
  <cp:lastModifiedBy>sysadmin</cp:lastModifiedBy>
  <cp:revision>72</cp:revision>
  <cp:lastPrinted>2015-11-20T22:44:19Z</cp:lastPrinted>
  <dcterms:created xsi:type="dcterms:W3CDTF">2015-11-07T23:57:12Z</dcterms:created>
  <dcterms:modified xsi:type="dcterms:W3CDTF">2015-11-23T20:40:02Z</dcterms:modified>
</cp:coreProperties>
</file>